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86" r:id="rId9"/>
    <p:sldId id="265" r:id="rId10"/>
    <p:sldId id="266" r:id="rId11"/>
    <p:sldId id="268" r:id="rId12"/>
    <p:sldId id="269" r:id="rId13"/>
    <p:sldId id="273" r:id="rId14"/>
    <p:sldId id="274" r:id="rId15"/>
    <p:sldId id="275" r:id="rId16"/>
    <p:sldId id="276" r:id="rId17"/>
    <p:sldId id="280" r:id="rId18"/>
    <p:sldId id="278" r:id="rId19"/>
    <p:sldId id="279" r:id="rId20"/>
    <p:sldId id="281" r:id="rId21"/>
    <p:sldId id="282"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Backyard cattle</c:v>
                </c:pt>
              </c:strCache>
            </c:strRef>
          </c:tx>
          <c:cat>
            <c:numRef>
              <c:f>Sheet1!$A$2:$A$6</c:f>
              <c:numCache>
                <c:formatCode>General</c:formatCode>
                <c:ptCount val="5"/>
                <c:pt idx="0">
                  <c:v>1976</c:v>
                </c:pt>
                <c:pt idx="1">
                  <c:v>1986</c:v>
                </c:pt>
                <c:pt idx="2">
                  <c:v>1996</c:v>
                </c:pt>
                <c:pt idx="3">
                  <c:v>2006</c:v>
                </c:pt>
                <c:pt idx="4">
                  <c:v>2010</c:v>
                </c:pt>
              </c:numCache>
            </c:numRef>
          </c:cat>
          <c:val>
            <c:numRef>
              <c:f>Sheet1!$B$2:$B$6</c:f>
              <c:numCache>
                <c:formatCode>_(* #,##0_);_(* \(#,##0\);_(* "-"??_);_(@_)</c:formatCode>
                <c:ptCount val="5"/>
                <c:pt idx="0">
                  <c:v>1338740</c:v>
                </c:pt>
                <c:pt idx="1">
                  <c:v>1503560</c:v>
                </c:pt>
                <c:pt idx="2">
                  <c:v>1929039</c:v>
                </c:pt>
                <c:pt idx="3">
                  <c:v>2356985</c:v>
                </c:pt>
                <c:pt idx="4">
                  <c:v>2432475</c:v>
                </c:pt>
              </c:numCache>
            </c:numRef>
          </c:val>
        </c:ser>
        <c:ser>
          <c:idx val="1"/>
          <c:order val="1"/>
          <c:tx>
            <c:strRef>
              <c:f>Sheet1!$C$1</c:f>
              <c:strCache>
                <c:ptCount val="1"/>
                <c:pt idx="0">
                  <c:v>Total cattle</c:v>
                </c:pt>
              </c:strCache>
            </c:strRef>
          </c:tx>
          <c:cat>
            <c:numRef>
              <c:f>Sheet1!$A$2:$A$6</c:f>
              <c:numCache>
                <c:formatCode>General</c:formatCode>
                <c:ptCount val="5"/>
                <c:pt idx="0">
                  <c:v>1976</c:v>
                </c:pt>
                <c:pt idx="1">
                  <c:v>1986</c:v>
                </c:pt>
                <c:pt idx="2">
                  <c:v>1996</c:v>
                </c:pt>
                <c:pt idx="3">
                  <c:v>2006</c:v>
                </c:pt>
                <c:pt idx="4">
                  <c:v>2010</c:v>
                </c:pt>
              </c:numCache>
            </c:numRef>
          </c:cat>
          <c:val>
            <c:numRef>
              <c:f>Sheet1!$C$2:$C$6</c:f>
              <c:numCache>
                <c:formatCode>_(* #,##0_);_(* \(#,##0\);_(* "-"??_);_(@_)</c:formatCode>
                <c:ptCount val="5"/>
                <c:pt idx="0">
                  <c:v>1736620</c:v>
                </c:pt>
                <c:pt idx="1">
                  <c:v>1814460</c:v>
                </c:pt>
                <c:pt idx="2">
                  <c:v>2128455</c:v>
                </c:pt>
                <c:pt idx="3">
                  <c:v>2519740</c:v>
                </c:pt>
                <c:pt idx="4">
                  <c:v>2596031</c:v>
                </c:pt>
              </c:numCache>
            </c:numRef>
          </c:val>
        </c:ser>
        <c:ser>
          <c:idx val="2"/>
          <c:order val="2"/>
          <c:tx>
            <c:strRef>
              <c:f>Sheet1!$D$1</c:f>
              <c:strCache>
                <c:ptCount val="1"/>
                <c:pt idx="0">
                  <c:v>Commercial cattle</c:v>
                </c:pt>
              </c:strCache>
            </c:strRef>
          </c:tx>
          <c:cat>
            <c:numRef>
              <c:f>Sheet1!$A$2:$A$6</c:f>
              <c:numCache>
                <c:formatCode>General</c:formatCode>
                <c:ptCount val="5"/>
                <c:pt idx="0">
                  <c:v>1976</c:v>
                </c:pt>
                <c:pt idx="1">
                  <c:v>1986</c:v>
                </c:pt>
                <c:pt idx="2">
                  <c:v>1996</c:v>
                </c:pt>
                <c:pt idx="3">
                  <c:v>2006</c:v>
                </c:pt>
                <c:pt idx="4">
                  <c:v>2010</c:v>
                </c:pt>
              </c:numCache>
            </c:numRef>
          </c:cat>
          <c:val>
            <c:numRef>
              <c:f>Sheet1!$D$2:$D$6</c:f>
              <c:numCache>
                <c:formatCode>_(* #,##0_);_(* \(#,##0\);_(* "-"??_);_(@_)</c:formatCode>
                <c:ptCount val="5"/>
                <c:pt idx="0">
                  <c:v>397880</c:v>
                </c:pt>
                <c:pt idx="1">
                  <c:v>310900</c:v>
                </c:pt>
                <c:pt idx="2">
                  <c:v>199416</c:v>
                </c:pt>
                <c:pt idx="3">
                  <c:v>162755</c:v>
                </c:pt>
                <c:pt idx="4">
                  <c:v>163556</c:v>
                </c:pt>
              </c:numCache>
            </c:numRef>
          </c:val>
        </c:ser>
        <c:marker val="1"/>
        <c:axId val="40088320"/>
        <c:axId val="40089856"/>
      </c:lineChart>
      <c:catAx>
        <c:axId val="40088320"/>
        <c:scaling>
          <c:orientation val="minMax"/>
        </c:scaling>
        <c:axPos val="b"/>
        <c:numFmt formatCode="General" sourceLinked="1"/>
        <c:majorTickMark val="none"/>
        <c:tickLblPos val="nextTo"/>
        <c:crossAx val="40089856"/>
        <c:crosses val="autoZero"/>
        <c:auto val="1"/>
        <c:lblAlgn val="ctr"/>
        <c:lblOffset val="100"/>
      </c:catAx>
      <c:valAx>
        <c:axId val="40089856"/>
        <c:scaling>
          <c:orientation val="minMax"/>
        </c:scaling>
        <c:axPos val="l"/>
        <c:majorGridlines/>
        <c:numFmt formatCode="_(* #,##0_);_(* \(#,##0\);_(* &quot;-&quot;??_);_(@_)" sourceLinked="1"/>
        <c:majorTickMark val="none"/>
        <c:tickLblPos val="nextTo"/>
        <c:crossAx val="40088320"/>
        <c:crosses val="autoZero"/>
        <c:crossBetween val="between"/>
      </c:valAx>
      <c:dTable>
        <c:showHorzBorder val="1"/>
        <c:showVertBorder val="1"/>
        <c:showOutline val="1"/>
        <c:showKeys val="1"/>
      </c:dTable>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Table No.4</a:t>
            </a:r>
          </a:p>
          <a:p>
            <a:pPr>
              <a:defRPr/>
            </a:pPr>
            <a:r>
              <a:rPr lang="en-US" sz="1400"/>
              <a:t> A)</a:t>
            </a:r>
            <a:r>
              <a:rPr lang="en-US" sz="1400" baseline="0"/>
              <a:t> </a:t>
            </a:r>
            <a:r>
              <a:rPr lang="en-US" sz="1400"/>
              <a:t>Area</a:t>
            </a:r>
          </a:p>
        </c:rich>
      </c:tx>
    </c:title>
    <c:plotArea>
      <c:layout/>
      <c:lineChart>
        <c:grouping val="standard"/>
        <c:ser>
          <c:idx val="0"/>
          <c:order val="0"/>
          <c:tx>
            <c:strRef>
              <c:f>Sheet1!$B$1</c:f>
              <c:strCache>
                <c:ptCount val="1"/>
                <c:pt idx="0">
                  <c:v>No. of Hectarage</c:v>
                </c:pt>
              </c:strCache>
            </c:strRef>
          </c:tx>
          <c:cat>
            <c:numRef>
              <c:f>Sheet1!$A$2:$A$8</c:f>
              <c:numCache>
                <c:formatCode>General</c:formatCode>
                <c:ptCount val="7"/>
                <c:pt idx="0">
                  <c:v>1970</c:v>
                </c:pt>
                <c:pt idx="1">
                  <c:v>1976</c:v>
                </c:pt>
                <c:pt idx="2">
                  <c:v>1987</c:v>
                </c:pt>
                <c:pt idx="3">
                  <c:v>1988</c:v>
                </c:pt>
                <c:pt idx="4">
                  <c:v>1994</c:v>
                </c:pt>
                <c:pt idx="5">
                  <c:v>2000</c:v>
                </c:pt>
                <c:pt idx="6">
                  <c:v>2006</c:v>
                </c:pt>
              </c:numCache>
            </c:numRef>
          </c:cat>
          <c:val>
            <c:numRef>
              <c:f>Sheet1!$B$2:$B$8</c:f>
              <c:numCache>
                <c:formatCode>General</c:formatCode>
                <c:ptCount val="7"/>
                <c:pt idx="0">
                  <c:v>1285000</c:v>
                </c:pt>
                <c:pt idx="1">
                  <c:v>959000</c:v>
                </c:pt>
                <c:pt idx="2">
                  <c:v>923000</c:v>
                </c:pt>
                <c:pt idx="3">
                  <c:v>466000</c:v>
                </c:pt>
                <c:pt idx="4">
                  <c:v>414000</c:v>
                </c:pt>
                <c:pt idx="5">
                  <c:v>257000</c:v>
                </c:pt>
                <c:pt idx="6">
                  <c:v>122000</c:v>
                </c:pt>
              </c:numCache>
            </c:numRef>
          </c:val>
        </c:ser>
        <c:ser>
          <c:idx val="1"/>
          <c:order val="1"/>
          <c:tx>
            <c:strRef>
              <c:f>Sheet1!$C$1</c:f>
              <c:strCache>
                <c:ptCount val="1"/>
                <c:pt idx="0">
                  <c:v>Column1</c:v>
                </c:pt>
              </c:strCache>
            </c:strRef>
          </c:tx>
          <c:cat>
            <c:numRef>
              <c:f>Sheet1!$A$2:$A$8</c:f>
              <c:numCache>
                <c:formatCode>General</c:formatCode>
                <c:ptCount val="7"/>
                <c:pt idx="0">
                  <c:v>1970</c:v>
                </c:pt>
                <c:pt idx="1">
                  <c:v>1976</c:v>
                </c:pt>
                <c:pt idx="2">
                  <c:v>1987</c:v>
                </c:pt>
                <c:pt idx="3">
                  <c:v>1988</c:v>
                </c:pt>
                <c:pt idx="4">
                  <c:v>1994</c:v>
                </c:pt>
                <c:pt idx="5">
                  <c:v>2000</c:v>
                </c:pt>
                <c:pt idx="6">
                  <c:v>2006</c:v>
                </c:pt>
              </c:numCache>
            </c:numRef>
          </c:cat>
          <c:val>
            <c:numRef>
              <c:f>Sheet1!$C$2:$C$8</c:f>
              <c:numCache>
                <c:formatCode>General</c:formatCode>
                <c:ptCount val="7"/>
              </c:numCache>
            </c:numRef>
          </c:val>
        </c:ser>
        <c:ser>
          <c:idx val="2"/>
          <c:order val="2"/>
          <c:tx>
            <c:strRef>
              <c:f>Sheet1!$D$1</c:f>
              <c:strCache>
                <c:ptCount val="1"/>
                <c:pt idx="0">
                  <c:v>Column2</c:v>
                </c:pt>
              </c:strCache>
            </c:strRef>
          </c:tx>
          <c:cat>
            <c:numRef>
              <c:f>Sheet1!$A$2:$A$8</c:f>
              <c:numCache>
                <c:formatCode>General</c:formatCode>
                <c:ptCount val="7"/>
                <c:pt idx="0">
                  <c:v>1970</c:v>
                </c:pt>
                <c:pt idx="1">
                  <c:v>1976</c:v>
                </c:pt>
                <c:pt idx="2">
                  <c:v>1987</c:v>
                </c:pt>
                <c:pt idx="3">
                  <c:v>1988</c:v>
                </c:pt>
                <c:pt idx="4">
                  <c:v>1994</c:v>
                </c:pt>
                <c:pt idx="5">
                  <c:v>2000</c:v>
                </c:pt>
                <c:pt idx="6">
                  <c:v>2006</c:v>
                </c:pt>
              </c:numCache>
            </c:numRef>
          </c:cat>
          <c:val>
            <c:numRef>
              <c:f>Sheet1!$D$2:$D$8</c:f>
              <c:numCache>
                <c:formatCode>General</c:formatCode>
                <c:ptCount val="7"/>
              </c:numCache>
            </c:numRef>
          </c:val>
        </c:ser>
        <c:marker val="1"/>
        <c:axId val="62706432"/>
        <c:axId val="59810176"/>
      </c:lineChart>
      <c:catAx>
        <c:axId val="62706432"/>
        <c:scaling>
          <c:orientation val="minMax"/>
        </c:scaling>
        <c:axPos val="b"/>
        <c:numFmt formatCode="General" sourceLinked="1"/>
        <c:majorTickMark val="none"/>
        <c:tickLblPos val="nextTo"/>
        <c:crossAx val="59810176"/>
        <c:crosses val="autoZero"/>
        <c:auto val="1"/>
        <c:lblAlgn val="ctr"/>
        <c:lblOffset val="100"/>
      </c:catAx>
      <c:valAx>
        <c:axId val="59810176"/>
        <c:scaling>
          <c:orientation val="minMax"/>
        </c:scaling>
        <c:axPos val="l"/>
        <c:majorGridlines/>
        <c:title>
          <c:tx>
            <c:rich>
              <a:bodyPr/>
              <a:lstStyle/>
              <a:p>
                <a:pPr>
                  <a:defRPr/>
                </a:pPr>
                <a:r>
                  <a:rPr lang="en-US"/>
                  <a:t>Hectarage</a:t>
                </a:r>
              </a:p>
              <a:p>
                <a:pPr>
                  <a:defRPr/>
                </a:pPr>
                <a:endParaRPr lang="en-US"/>
              </a:p>
            </c:rich>
          </c:tx>
        </c:title>
        <c:numFmt formatCode="General" sourceLinked="1"/>
        <c:majorTickMark val="none"/>
        <c:tickLblPos val="nextTo"/>
        <c:crossAx val="62706432"/>
        <c:crosses val="autoZero"/>
        <c:crossBetween val="between"/>
      </c:valAx>
      <c:dTable>
        <c:showHorzBorder val="1"/>
        <c:showVertBorder val="1"/>
        <c:showOutline val="1"/>
        <c:showKeys val="1"/>
      </c:dTable>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Table</a:t>
            </a:r>
            <a:r>
              <a:rPr lang="en-US" baseline="0"/>
              <a:t> No.4</a:t>
            </a:r>
            <a:endParaRPr lang="en-US" sz="1400" baseline="0"/>
          </a:p>
          <a:p>
            <a:pPr>
              <a:defRPr/>
            </a:pPr>
            <a:r>
              <a:rPr lang="en-US" sz="1400" baseline="0"/>
              <a:t> B) Leases</a:t>
            </a:r>
            <a:endParaRPr lang="en-US"/>
          </a:p>
        </c:rich>
      </c:tx>
    </c:title>
    <c:plotArea>
      <c:layout/>
      <c:lineChart>
        <c:grouping val="standard"/>
        <c:ser>
          <c:idx val="0"/>
          <c:order val="0"/>
          <c:tx>
            <c:strRef>
              <c:f>Sheet1!$B$1</c:f>
              <c:strCache>
                <c:ptCount val="1"/>
                <c:pt idx="0">
                  <c:v>0</c:v>
                </c:pt>
              </c:strCache>
            </c:strRef>
          </c:tx>
          <c:cat>
            <c:numRef>
              <c:f>Sheet1!$A$2:$A$8</c:f>
              <c:numCache>
                <c:formatCode>General</c:formatCode>
                <c:ptCount val="7"/>
                <c:pt idx="0">
                  <c:v>1970</c:v>
                </c:pt>
                <c:pt idx="1">
                  <c:v>1976</c:v>
                </c:pt>
                <c:pt idx="2">
                  <c:v>1987</c:v>
                </c:pt>
                <c:pt idx="3">
                  <c:v>1988</c:v>
                </c:pt>
                <c:pt idx="4">
                  <c:v>1994</c:v>
                </c:pt>
                <c:pt idx="5">
                  <c:v>2000</c:v>
                </c:pt>
                <c:pt idx="6">
                  <c:v>2006</c:v>
                </c:pt>
              </c:numCache>
            </c:numRef>
          </c:cat>
          <c:val>
            <c:numRef>
              <c:f>Sheet1!$B$2:$B$8</c:f>
              <c:numCache>
                <c:formatCode>General</c:formatCode>
                <c:ptCount val="7"/>
              </c:numCache>
            </c:numRef>
          </c:val>
        </c:ser>
        <c:ser>
          <c:idx val="1"/>
          <c:order val="1"/>
          <c:tx>
            <c:strRef>
              <c:f>Sheet1!$C$1</c:f>
              <c:strCache>
                <c:ptCount val="1"/>
                <c:pt idx="0">
                  <c:v>Leases</c:v>
                </c:pt>
              </c:strCache>
            </c:strRef>
          </c:tx>
          <c:cat>
            <c:numRef>
              <c:f>Sheet1!$A$2:$A$8</c:f>
              <c:numCache>
                <c:formatCode>General</c:formatCode>
                <c:ptCount val="7"/>
                <c:pt idx="0">
                  <c:v>1970</c:v>
                </c:pt>
                <c:pt idx="1">
                  <c:v>1976</c:v>
                </c:pt>
                <c:pt idx="2">
                  <c:v>1987</c:v>
                </c:pt>
                <c:pt idx="3">
                  <c:v>1988</c:v>
                </c:pt>
                <c:pt idx="4">
                  <c:v>1994</c:v>
                </c:pt>
                <c:pt idx="5">
                  <c:v>2000</c:v>
                </c:pt>
                <c:pt idx="6">
                  <c:v>2006</c:v>
                </c:pt>
              </c:numCache>
            </c:numRef>
          </c:cat>
          <c:val>
            <c:numRef>
              <c:f>Sheet1!$C$2:$C$8</c:f>
              <c:numCache>
                <c:formatCode>General</c:formatCode>
                <c:ptCount val="7"/>
                <c:pt idx="0">
                  <c:v>4617</c:v>
                </c:pt>
                <c:pt idx="1">
                  <c:v>3638</c:v>
                </c:pt>
                <c:pt idx="2">
                  <c:v>2314</c:v>
                </c:pt>
                <c:pt idx="3">
                  <c:v>1084</c:v>
                </c:pt>
                <c:pt idx="4">
                  <c:v>1077</c:v>
                </c:pt>
                <c:pt idx="5">
                  <c:v>722</c:v>
                </c:pt>
                <c:pt idx="6">
                  <c:v>417</c:v>
                </c:pt>
              </c:numCache>
            </c:numRef>
          </c:val>
        </c:ser>
        <c:ser>
          <c:idx val="2"/>
          <c:order val="2"/>
          <c:tx>
            <c:strRef>
              <c:f>Sheet1!$D$1</c:f>
              <c:strCache>
                <c:ptCount val="1"/>
                <c:pt idx="0">
                  <c:v>02</c:v>
                </c:pt>
              </c:strCache>
            </c:strRef>
          </c:tx>
          <c:cat>
            <c:numRef>
              <c:f>Sheet1!$A$2:$A$8</c:f>
              <c:numCache>
                <c:formatCode>General</c:formatCode>
                <c:ptCount val="7"/>
                <c:pt idx="0">
                  <c:v>1970</c:v>
                </c:pt>
                <c:pt idx="1">
                  <c:v>1976</c:v>
                </c:pt>
                <c:pt idx="2">
                  <c:v>1987</c:v>
                </c:pt>
                <c:pt idx="3">
                  <c:v>1988</c:v>
                </c:pt>
                <c:pt idx="4">
                  <c:v>1994</c:v>
                </c:pt>
                <c:pt idx="5">
                  <c:v>2000</c:v>
                </c:pt>
                <c:pt idx="6">
                  <c:v>2006</c:v>
                </c:pt>
              </c:numCache>
            </c:numRef>
          </c:cat>
          <c:val>
            <c:numRef>
              <c:f>Sheet1!$D$2:$D$8</c:f>
              <c:numCache>
                <c:formatCode>General</c:formatCode>
                <c:ptCount val="7"/>
              </c:numCache>
            </c:numRef>
          </c:val>
        </c:ser>
        <c:marker val="1"/>
        <c:axId val="62680448"/>
        <c:axId val="62715008"/>
      </c:lineChart>
      <c:catAx>
        <c:axId val="62680448"/>
        <c:scaling>
          <c:orientation val="minMax"/>
        </c:scaling>
        <c:axPos val="b"/>
        <c:numFmt formatCode="General" sourceLinked="1"/>
        <c:majorTickMark val="none"/>
        <c:tickLblPos val="nextTo"/>
        <c:crossAx val="62715008"/>
        <c:crosses val="autoZero"/>
        <c:auto val="1"/>
        <c:lblAlgn val="ctr"/>
        <c:lblOffset val="100"/>
      </c:catAx>
      <c:valAx>
        <c:axId val="62715008"/>
        <c:scaling>
          <c:orientation val="minMax"/>
        </c:scaling>
        <c:axPos val="l"/>
        <c:majorGridlines/>
        <c:numFmt formatCode="General" sourceLinked="1"/>
        <c:majorTickMark val="none"/>
        <c:tickLblPos val="nextTo"/>
        <c:crossAx val="62680448"/>
        <c:crosses val="autoZero"/>
        <c:crossBetween val="between"/>
      </c:valAx>
      <c:dTable>
        <c:showHorzBorder val="1"/>
        <c:showVertBorder val="1"/>
        <c:showOutline val="1"/>
        <c:showKeys val="1"/>
      </c:dTable>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720A80-7F04-44E0-BFC9-FB72FC5C7930}" type="datetimeFigureOut">
              <a:rPr lang="en-US" smtClean="0"/>
              <a:pPr/>
              <a:t>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720A80-7F04-44E0-BFC9-FB72FC5C7930}" type="datetimeFigureOut">
              <a:rPr lang="en-US" smtClean="0"/>
              <a:pPr/>
              <a:t>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720A80-7F04-44E0-BFC9-FB72FC5C7930}" type="datetimeFigureOut">
              <a:rPr lang="en-US" smtClean="0"/>
              <a:pPr/>
              <a:t>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720A80-7F04-44E0-BFC9-FB72FC5C7930}" type="datetimeFigureOut">
              <a:rPr lang="en-US" smtClean="0"/>
              <a:pPr/>
              <a:t>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720A80-7F04-44E0-BFC9-FB72FC5C7930}" type="datetimeFigureOut">
              <a:rPr lang="en-US" smtClean="0"/>
              <a:pPr/>
              <a:t>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720A80-7F04-44E0-BFC9-FB72FC5C7930}" type="datetimeFigureOut">
              <a:rPr lang="en-US" smtClean="0"/>
              <a:pPr/>
              <a:t>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720A80-7F04-44E0-BFC9-FB72FC5C7930}" type="datetimeFigureOut">
              <a:rPr lang="en-US" smtClean="0"/>
              <a:pPr/>
              <a:t>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720A80-7F04-44E0-BFC9-FB72FC5C7930}" type="datetimeFigureOut">
              <a:rPr lang="en-US" smtClean="0"/>
              <a:pPr/>
              <a:t>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20A80-7F04-44E0-BFC9-FB72FC5C7930}" type="datetimeFigureOut">
              <a:rPr lang="en-US" smtClean="0"/>
              <a:pPr/>
              <a:t>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720A80-7F04-44E0-BFC9-FB72FC5C7930}" type="datetimeFigureOut">
              <a:rPr lang="en-US" smtClean="0"/>
              <a:pPr/>
              <a:t>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720A80-7F04-44E0-BFC9-FB72FC5C7930}" type="datetimeFigureOut">
              <a:rPr lang="en-US" smtClean="0"/>
              <a:pPr/>
              <a:t>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092A50-036A-4F24-897D-35CE525DB2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20A80-7F04-44E0-BFC9-FB72FC5C7930}" type="datetimeFigureOut">
              <a:rPr lang="en-US" smtClean="0"/>
              <a:pPr/>
              <a:t>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092A50-036A-4F24-897D-35CE525DB2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53400" cy="1112838"/>
          </a:xfrm>
        </p:spPr>
        <p:txBody>
          <a:bodyPr>
            <a:normAutofit/>
          </a:bodyPr>
          <a:lstStyle/>
          <a:p>
            <a:r>
              <a:rPr lang="en-US" sz="2800" b="1" dirty="0"/>
              <a:t>THE BEEF CATTLE INDUSTRY – VISION 2020</a:t>
            </a:r>
            <a:r>
              <a:rPr lang="en-US" sz="2800" dirty="0"/>
              <a:t/>
            </a:r>
            <a:br>
              <a:rPr lang="en-US" sz="2800" dirty="0"/>
            </a:br>
            <a:endParaRPr lang="en-US" sz="2800" dirty="0"/>
          </a:p>
        </p:txBody>
      </p:sp>
      <p:sp>
        <p:nvSpPr>
          <p:cNvPr id="3" name="Content Placeholder 2"/>
          <p:cNvSpPr>
            <a:spLocks noGrp="1"/>
          </p:cNvSpPr>
          <p:nvPr>
            <p:ph idx="1"/>
          </p:nvPr>
        </p:nvSpPr>
        <p:spPr/>
        <p:txBody>
          <a:bodyPr>
            <a:normAutofit fontScale="85000" lnSpcReduction="10000"/>
          </a:bodyPr>
          <a:lstStyle/>
          <a:p>
            <a:pPr>
              <a:buNone/>
            </a:pPr>
            <a:r>
              <a:rPr lang="en-US" b="1" dirty="0"/>
              <a:t>I.   Cattle  Population :</a:t>
            </a:r>
            <a:endParaRPr lang="en-US" dirty="0"/>
          </a:p>
          <a:p>
            <a:pPr>
              <a:buNone/>
            </a:pPr>
            <a:r>
              <a:rPr lang="en-US" b="1" dirty="0"/>
              <a:t> </a:t>
            </a:r>
            <a:endParaRPr lang="en-US" dirty="0"/>
          </a:p>
          <a:p>
            <a:pPr>
              <a:buNone/>
            </a:pPr>
            <a:r>
              <a:rPr lang="en-US" dirty="0" smtClean="0"/>
              <a:t>     The </a:t>
            </a:r>
            <a:r>
              <a:rPr lang="en-US" dirty="0"/>
              <a:t>country’s cattle population suffered a decline of 13.56% from 1981 to 1991.  After which it grew by 33.1% from 1992 to 2001.  By 2003 up to   the present, it   increase  again by about 5.8% ( table no.1).</a:t>
            </a:r>
          </a:p>
          <a:p>
            <a:pPr>
              <a:buNone/>
            </a:pPr>
            <a:r>
              <a:rPr lang="en-US" dirty="0"/>
              <a:t> </a:t>
            </a:r>
          </a:p>
          <a:p>
            <a:pPr>
              <a:buNone/>
            </a:pPr>
            <a:r>
              <a:rPr lang="en-US" dirty="0" smtClean="0"/>
              <a:t>    This </a:t>
            </a:r>
            <a:r>
              <a:rPr lang="en-US" dirty="0"/>
              <a:t>means that the industry has more cattle today than at any time in the past 34 years.</a:t>
            </a:r>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219201"/>
          <a:ext cx="81534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700" dirty="0"/>
              <a:t>Table No.5 shows our existing leases by region.</a:t>
            </a:r>
            <a:br>
              <a:rPr lang="en-US" sz="2700" dirty="0"/>
            </a:br>
            <a:endParaRPr lang="en-US" sz="2700" dirty="0"/>
          </a:p>
        </p:txBody>
      </p:sp>
      <p:sp>
        <p:nvSpPr>
          <p:cNvPr id="3" name="Content Placeholder 2"/>
          <p:cNvSpPr>
            <a:spLocks noGrp="1"/>
          </p:cNvSpPr>
          <p:nvPr>
            <p:ph idx="1"/>
          </p:nvPr>
        </p:nvSpPr>
        <p:spPr>
          <a:xfrm>
            <a:off x="228600" y="1371600"/>
            <a:ext cx="8458200" cy="5105400"/>
          </a:xfrm>
        </p:spPr>
        <p:txBody>
          <a:bodyPr>
            <a:normAutofit/>
          </a:bodyPr>
          <a:lstStyle/>
          <a:p>
            <a:pPr>
              <a:buNone/>
            </a:pPr>
            <a:endParaRPr lang="en-US" sz="1050" dirty="0"/>
          </a:p>
          <a:p>
            <a:pPr>
              <a:buNone/>
            </a:pPr>
            <a:endParaRPr lang="en-US" sz="1400" dirty="0"/>
          </a:p>
        </p:txBody>
      </p:sp>
      <p:graphicFrame>
        <p:nvGraphicFramePr>
          <p:cNvPr id="4" name="Table 3"/>
          <p:cNvGraphicFramePr>
            <a:graphicFrameLocks noGrp="1"/>
          </p:cNvGraphicFramePr>
          <p:nvPr/>
        </p:nvGraphicFramePr>
        <p:xfrm>
          <a:off x="838200" y="1447794"/>
          <a:ext cx="7162800" cy="4419607"/>
        </p:xfrm>
        <a:graphic>
          <a:graphicData uri="http://schemas.openxmlformats.org/drawingml/2006/table">
            <a:tbl>
              <a:tblPr/>
              <a:tblGrid>
                <a:gridCol w="2387600"/>
                <a:gridCol w="2387600"/>
                <a:gridCol w="2387600"/>
              </a:tblGrid>
              <a:tr h="438824">
                <a:tc gridSpan="3">
                  <a:txBody>
                    <a:bodyPr/>
                    <a:lstStyle/>
                    <a:p>
                      <a:pPr marL="0" marR="0" algn="just">
                        <a:spcBef>
                          <a:spcPts val="0"/>
                        </a:spcBef>
                        <a:spcAft>
                          <a:spcPts val="0"/>
                        </a:spcAft>
                      </a:pPr>
                      <a:r>
                        <a:rPr lang="en-US" sz="1300" b="1">
                          <a:solidFill>
                            <a:srgbClr val="002060"/>
                          </a:solidFill>
                          <a:latin typeface="Arial"/>
                          <a:ea typeface="Calibri"/>
                          <a:cs typeface="Times New Roman"/>
                        </a:rPr>
                        <a:t>Existing Grazing Leases</a:t>
                      </a:r>
                      <a:endParaRPr lang="en-US" sz="1000">
                        <a:latin typeface="Calibri"/>
                        <a:ea typeface="Calibri"/>
                        <a:cs typeface="Times New Roman"/>
                      </a:endParaRPr>
                    </a:p>
                    <a:p>
                      <a:pPr marL="0" marR="0" algn="just">
                        <a:spcBef>
                          <a:spcPts val="0"/>
                        </a:spcBef>
                        <a:spcAft>
                          <a:spcPts val="0"/>
                        </a:spcAft>
                      </a:pPr>
                      <a:r>
                        <a:rPr lang="en-US" sz="1300" b="1">
                          <a:solidFill>
                            <a:srgbClr val="002060"/>
                          </a:solidFill>
                          <a:latin typeface="Arial"/>
                          <a:ea typeface="Calibri"/>
                          <a:cs typeface="Times New Roman"/>
                        </a:rPr>
                        <a:t>Year : 2007</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19413">
                <a:tc>
                  <a:txBody>
                    <a:bodyPr/>
                    <a:lstStyle/>
                    <a:p>
                      <a:pPr marL="0" marR="0" algn="ctr">
                        <a:spcBef>
                          <a:spcPts val="0"/>
                        </a:spcBef>
                        <a:spcAft>
                          <a:spcPts val="0"/>
                        </a:spcAft>
                      </a:pPr>
                      <a:r>
                        <a:rPr lang="en-US" sz="1300" b="1">
                          <a:solidFill>
                            <a:srgbClr val="002060"/>
                          </a:solidFill>
                          <a:latin typeface="Arial"/>
                          <a:ea typeface="Calibri"/>
                          <a:cs typeface="Times New Roman"/>
                        </a:rPr>
                        <a:t>Region</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b="1">
                          <a:solidFill>
                            <a:srgbClr val="002060"/>
                          </a:solidFill>
                          <a:latin typeface="Arial"/>
                          <a:ea typeface="Calibri"/>
                          <a:cs typeface="Times New Roman"/>
                        </a:rPr>
                        <a:t>Leases</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a:solidFill>
                            <a:srgbClr val="002060"/>
                          </a:solidFill>
                          <a:latin typeface="Arial"/>
                          <a:ea typeface="Calibri"/>
                          <a:cs typeface="Times New Roman"/>
                        </a:rPr>
                        <a:t>Hectares</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CAR</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51</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11,199</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1</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17</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4,111</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2</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100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21,626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3</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38</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11,656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4</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54</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16,396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5</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49</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13,710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565</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7</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1</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816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8</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9</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10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36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10,089</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11</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2</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386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12</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46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24,896</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r>
                        <a:rPr lang="en-US" sz="1500">
                          <a:solidFill>
                            <a:srgbClr val="002060"/>
                          </a:solidFill>
                          <a:latin typeface="Arial"/>
                          <a:ea typeface="Calibri"/>
                          <a:cs typeface="Times New Roman"/>
                        </a:rPr>
                        <a:t>Caraga</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500">
                          <a:solidFill>
                            <a:srgbClr val="002060"/>
                          </a:solidFill>
                          <a:latin typeface="Arial"/>
                          <a:ea typeface="Calibri"/>
                          <a:cs typeface="Times New Roman"/>
                        </a:rPr>
                        <a:t>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a:solidFill>
                            <a:srgbClr val="002060"/>
                          </a:solidFill>
                          <a:latin typeface="Arial"/>
                          <a:ea typeface="Calibri"/>
                          <a:cs typeface="Times New Roman"/>
                        </a:rPr>
                        <a:t>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58">
                <a:tc>
                  <a:txBody>
                    <a:bodyPr/>
                    <a:lstStyle/>
                    <a:p>
                      <a:pPr marL="0" marR="0" algn="ctr">
                        <a:spcBef>
                          <a:spcPts val="0"/>
                        </a:spcBef>
                        <a:spcAft>
                          <a:spcPts val="0"/>
                        </a:spcAft>
                      </a:pPr>
                      <a:endParaRPr lang="en-US" sz="1500">
                        <a:solidFill>
                          <a:srgbClr val="002060"/>
                        </a:solidFill>
                        <a:latin typeface="Arial"/>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00">
                          <a:solidFill>
                            <a:srgbClr val="002060"/>
                          </a:solidFill>
                          <a:latin typeface="Arial"/>
                          <a:ea typeface="Calibri"/>
                          <a:cs typeface="Times New Roman"/>
                        </a:rPr>
                        <a:t>400</a:t>
                      </a:r>
                      <a:endParaRPr lang="en-US" sz="100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dirty="0">
                          <a:solidFill>
                            <a:srgbClr val="002060"/>
                          </a:solidFill>
                          <a:latin typeface="Arial"/>
                          <a:ea typeface="Calibri"/>
                          <a:cs typeface="Times New Roman"/>
                        </a:rPr>
                        <a:t>115,450</a:t>
                      </a:r>
                      <a:endParaRPr lang="en-US" sz="1000" dirty="0">
                        <a:latin typeface="Calibri"/>
                        <a:ea typeface="Calibri"/>
                        <a:cs typeface="Times New Roman"/>
                      </a:endParaRPr>
                    </a:p>
                  </a:txBody>
                  <a:tcPr marL="64851" marR="64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382000" cy="457200"/>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304800" y="1447800"/>
            <a:ext cx="8382000" cy="4678363"/>
          </a:xfrm>
        </p:spPr>
        <p:txBody>
          <a:bodyPr>
            <a:normAutofit fontScale="92500" lnSpcReduction="10000"/>
          </a:bodyPr>
          <a:lstStyle/>
          <a:p>
            <a:pPr>
              <a:buNone/>
            </a:pPr>
            <a:r>
              <a:rPr lang="en-US" sz="2400" dirty="0" smtClean="0"/>
              <a:t>       </a:t>
            </a:r>
            <a:r>
              <a:rPr lang="en-US" sz="2400" b="1" dirty="0" smtClean="0"/>
              <a:t>What </a:t>
            </a:r>
            <a:r>
              <a:rPr lang="en-US" sz="2400" b="1" dirty="0"/>
              <a:t>are the reasons behind this discouraging decline?</a:t>
            </a:r>
          </a:p>
          <a:p>
            <a:pPr>
              <a:buNone/>
            </a:pPr>
            <a:r>
              <a:rPr lang="en-US" sz="2400" dirty="0" smtClean="0"/>
              <a:t>       </a:t>
            </a:r>
            <a:r>
              <a:rPr lang="en-US" sz="2400" b="1" dirty="0" smtClean="0"/>
              <a:t>1. 	 Security </a:t>
            </a:r>
            <a:r>
              <a:rPr lang="en-US" sz="2400" b="1" dirty="0"/>
              <a:t>of land tenure:</a:t>
            </a:r>
          </a:p>
          <a:p>
            <a:pPr>
              <a:buNone/>
            </a:pPr>
            <a:r>
              <a:rPr lang="en-US" sz="2400" dirty="0"/>
              <a:t> </a:t>
            </a:r>
          </a:p>
          <a:p>
            <a:pPr>
              <a:buNone/>
            </a:pPr>
            <a:r>
              <a:rPr lang="en-US" sz="2400" dirty="0" smtClean="0"/>
              <a:t>         </a:t>
            </a:r>
            <a:r>
              <a:rPr lang="en-US" sz="2400" dirty="0"/>
              <a:t>- IPRA Law – IPs are claiming all the forestlands in the country.</a:t>
            </a:r>
          </a:p>
          <a:p>
            <a:pPr>
              <a:buNone/>
            </a:pPr>
            <a:r>
              <a:rPr lang="en-US" sz="2400" dirty="0" smtClean="0"/>
              <a:t>         </a:t>
            </a:r>
            <a:r>
              <a:rPr lang="en-US" sz="2400" dirty="0"/>
              <a:t>- Peace and order situation  -  most ranches are far from population </a:t>
            </a:r>
          </a:p>
          <a:p>
            <a:pPr>
              <a:buNone/>
            </a:pPr>
            <a:r>
              <a:rPr lang="en-US" sz="2400" dirty="0" smtClean="0"/>
              <a:t>                        centers   </a:t>
            </a:r>
            <a:r>
              <a:rPr lang="en-US" sz="2400" dirty="0"/>
              <a:t>and  less  accessible.</a:t>
            </a:r>
          </a:p>
          <a:p>
            <a:pPr>
              <a:buNone/>
            </a:pPr>
            <a:r>
              <a:rPr lang="en-US" sz="2400" dirty="0"/>
              <a:t>  </a:t>
            </a:r>
            <a:r>
              <a:rPr lang="en-US" sz="2400" dirty="0" smtClean="0"/>
              <a:t>       </a:t>
            </a:r>
            <a:r>
              <a:rPr lang="en-US" sz="2400" dirty="0"/>
              <a:t>- Squatting -   due to human population pressure. Specially  if your  </a:t>
            </a:r>
          </a:p>
          <a:p>
            <a:pPr>
              <a:buNone/>
            </a:pPr>
            <a:r>
              <a:rPr lang="en-US" sz="2400" dirty="0"/>
              <a:t>                                  </a:t>
            </a:r>
            <a:r>
              <a:rPr lang="en-US" sz="2400" dirty="0" smtClean="0"/>
              <a:t>    </a:t>
            </a:r>
            <a:r>
              <a:rPr lang="en-US" sz="2400" dirty="0"/>
              <a:t>pasture </a:t>
            </a:r>
            <a:r>
              <a:rPr lang="en-US" sz="2400" dirty="0" smtClean="0"/>
              <a:t> </a:t>
            </a:r>
            <a:r>
              <a:rPr lang="en-US" sz="2400" dirty="0"/>
              <a:t>area is near urban centers.</a:t>
            </a:r>
          </a:p>
          <a:p>
            <a:pPr>
              <a:buNone/>
            </a:pPr>
            <a:r>
              <a:rPr lang="en-US" sz="2400" dirty="0"/>
              <a:t>   </a:t>
            </a:r>
            <a:r>
              <a:rPr lang="en-US" sz="2400" dirty="0" smtClean="0"/>
              <a:t>      - </a:t>
            </a:r>
            <a:r>
              <a:rPr lang="en-US" sz="2400" dirty="0"/>
              <a:t>CARP Law - land for   the landless. Productivity is not a </a:t>
            </a:r>
          </a:p>
          <a:p>
            <a:pPr>
              <a:buNone/>
            </a:pPr>
            <a:r>
              <a:rPr lang="en-US" sz="2400" dirty="0"/>
              <a:t>    </a:t>
            </a:r>
            <a:r>
              <a:rPr lang="en-US" sz="2400" dirty="0" smtClean="0"/>
              <a:t>                              </a:t>
            </a:r>
            <a:r>
              <a:rPr lang="en-US" sz="2400" dirty="0"/>
              <a:t>consideration.</a:t>
            </a:r>
          </a:p>
          <a:p>
            <a:pPr>
              <a:buNone/>
            </a:pPr>
            <a:r>
              <a:rPr lang="en-US" sz="2400" dirty="0"/>
              <a:t>     </a:t>
            </a:r>
            <a:r>
              <a:rPr lang="en-US" sz="2400" dirty="0" smtClean="0"/>
              <a:t>   </a:t>
            </a:r>
            <a:r>
              <a:rPr lang="en-US" sz="2400" dirty="0"/>
              <a:t>- Land Conversion –Law of economic advantage.</a:t>
            </a:r>
          </a:p>
          <a:p>
            <a:pPr>
              <a:buNone/>
            </a:pPr>
            <a:r>
              <a:rPr lang="en-US" sz="2400" dirty="0"/>
              <a:t> </a:t>
            </a:r>
          </a:p>
          <a:p>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normAutofit fontScale="90000"/>
          </a:bodyPr>
          <a:lstStyle/>
          <a:p>
            <a:pPr algn="l"/>
            <a:r>
              <a:rPr lang="en-US" sz="2800" b="1" dirty="0"/>
              <a:t>IV. Backyard Cattle Raising:</a:t>
            </a:r>
            <a:r>
              <a:rPr lang="en-US" sz="2800" dirty="0"/>
              <a:t/>
            </a:r>
            <a:br>
              <a:rPr lang="en-US" sz="2800" dirty="0"/>
            </a:br>
            <a:r>
              <a:rPr lang="en-US" sz="2800" b="1" dirty="0"/>
              <a:t> </a:t>
            </a:r>
            <a:r>
              <a:rPr lang="en-US" sz="2800" dirty="0"/>
              <a:t/>
            </a:r>
            <a:br>
              <a:rPr lang="en-US" sz="2800" dirty="0"/>
            </a:br>
            <a:endParaRPr lang="en-US" sz="2800" dirty="0"/>
          </a:p>
        </p:txBody>
      </p:sp>
      <p:sp>
        <p:nvSpPr>
          <p:cNvPr id="3" name="Content Placeholder 2"/>
          <p:cNvSpPr>
            <a:spLocks noGrp="1"/>
          </p:cNvSpPr>
          <p:nvPr>
            <p:ph idx="1"/>
          </p:nvPr>
        </p:nvSpPr>
        <p:spPr>
          <a:xfrm>
            <a:off x="304800" y="1143000"/>
            <a:ext cx="8382000" cy="4983163"/>
          </a:xfrm>
        </p:spPr>
        <p:txBody>
          <a:bodyPr>
            <a:normAutofit fontScale="92500" lnSpcReduction="20000"/>
          </a:bodyPr>
          <a:lstStyle/>
          <a:p>
            <a:pPr>
              <a:buNone/>
            </a:pPr>
            <a:r>
              <a:rPr lang="en-US" sz="2400" dirty="0" smtClean="0"/>
              <a:t>     The </a:t>
            </a:r>
            <a:r>
              <a:rPr lang="en-US" sz="2400" dirty="0"/>
              <a:t>practice of raising cattle in the backyard goes back to Biblical times.   Therefore, since time immemorial, it was a status symbol and sign of wealth.   I am positive that the potential wealth of the cattle industry belongs to this sector.</a:t>
            </a:r>
          </a:p>
          <a:p>
            <a:pPr>
              <a:buNone/>
            </a:pPr>
            <a:r>
              <a:rPr lang="en-US" sz="2400" dirty="0"/>
              <a:t> </a:t>
            </a:r>
          </a:p>
          <a:p>
            <a:pPr>
              <a:buNone/>
            </a:pPr>
            <a:r>
              <a:rPr lang="en-US" sz="2400" dirty="0" smtClean="0"/>
              <a:t>     Historically </a:t>
            </a:r>
            <a:r>
              <a:rPr lang="en-US" sz="2400" dirty="0"/>
              <a:t>in the Philippines, this started the “IWE” system, </a:t>
            </a:r>
            <a:r>
              <a:rPr lang="en-US" sz="2400" dirty="0" smtClean="0"/>
              <a:t>where</a:t>
            </a:r>
          </a:p>
          <a:p>
            <a:pPr>
              <a:buNone/>
            </a:pPr>
            <a:r>
              <a:rPr lang="en-US" sz="2400" dirty="0"/>
              <a:t> </a:t>
            </a:r>
            <a:r>
              <a:rPr lang="en-US" sz="2400" dirty="0" smtClean="0"/>
              <a:t>     the </a:t>
            </a:r>
            <a:r>
              <a:rPr lang="en-US" sz="2400" dirty="0"/>
              <a:t>owner gives to his tenant an animal to take care:</a:t>
            </a:r>
          </a:p>
          <a:p>
            <a:pPr>
              <a:buNone/>
            </a:pPr>
            <a:r>
              <a:rPr lang="en-US" sz="2400" dirty="0"/>
              <a:t> </a:t>
            </a:r>
          </a:p>
          <a:p>
            <a:pPr marL="457200" lvl="0" indent="-457200">
              <a:buNone/>
            </a:pPr>
            <a:r>
              <a:rPr lang="en-US" sz="2400" dirty="0" smtClean="0"/>
              <a:t>	 1.   Steer  </a:t>
            </a:r>
            <a:r>
              <a:rPr lang="en-US" sz="2400" dirty="0"/>
              <a:t>- Tenant trains animal as draft and after 5-6 years, sell the</a:t>
            </a:r>
          </a:p>
          <a:p>
            <a:pPr>
              <a:buNone/>
            </a:pPr>
            <a:r>
              <a:rPr lang="en-US" sz="2400" dirty="0"/>
              <a:t>   </a:t>
            </a:r>
            <a:r>
              <a:rPr lang="en-US" sz="2400" dirty="0" smtClean="0"/>
              <a:t>   animal </a:t>
            </a:r>
            <a:r>
              <a:rPr lang="en-US" sz="2400" dirty="0"/>
              <a:t>and the sharing arrangement agreed upon is implemented.</a:t>
            </a:r>
          </a:p>
          <a:p>
            <a:pPr>
              <a:buNone/>
            </a:pPr>
            <a:r>
              <a:rPr lang="en-US" sz="2400" dirty="0"/>
              <a:t> </a:t>
            </a:r>
          </a:p>
          <a:p>
            <a:pPr marL="457200" lvl="0" indent="-457200">
              <a:buNone/>
            </a:pPr>
            <a:r>
              <a:rPr lang="en-US" sz="2400" dirty="0" smtClean="0"/>
              <a:t>	2. </a:t>
            </a:r>
            <a:r>
              <a:rPr lang="en-US" sz="2400" dirty="0"/>
              <a:t> </a:t>
            </a:r>
            <a:r>
              <a:rPr lang="en-US" sz="2400" dirty="0" smtClean="0"/>
              <a:t> Heifer </a:t>
            </a:r>
            <a:r>
              <a:rPr lang="en-US" sz="2400" dirty="0"/>
              <a:t>- Tenant   trains animal and takes care of it until it gives </a:t>
            </a:r>
            <a:r>
              <a:rPr lang="en-US" sz="2400" dirty="0" smtClean="0"/>
              <a:t> </a:t>
            </a:r>
          </a:p>
          <a:p>
            <a:pPr marL="457200" lvl="0" indent="-457200">
              <a:buNone/>
            </a:pPr>
            <a:r>
              <a:rPr lang="en-US" sz="2400" dirty="0"/>
              <a:t> </a:t>
            </a:r>
            <a:r>
              <a:rPr lang="en-US" sz="2400" dirty="0" smtClean="0"/>
              <a:t>             birth</a:t>
            </a:r>
            <a:r>
              <a:rPr lang="en-US" sz="2400" dirty="0"/>
              <a:t>. </a:t>
            </a:r>
            <a:r>
              <a:rPr lang="en-US" sz="2400" dirty="0" smtClean="0"/>
              <a:t> </a:t>
            </a:r>
            <a:r>
              <a:rPr lang="en-US" sz="2400" dirty="0"/>
              <a:t>First born goes to the owner, second born goes to the </a:t>
            </a:r>
            <a:endParaRPr lang="en-US" sz="2400" dirty="0" smtClean="0"/>
          </a:p>
          <a:p>
            <a:pPr marL="457200" lvl="0" indent="-457200">
              <a:buNone/>
            </a:pPr>
            <a:r>
              <a:rPr lang="en-US" sz="2400" dirty="0"/>
              <a:t> </a:t>
            </a:r>
            <a:r>
              <a:rPr lang="en-US" sz="2400" dirty="0" smtClean="0"/>
              <a:t>             tenant</a:t>
            </a:r>
            <a:r>
              <a:rPr lang="en-US" sz="2400" dirty="0"/>
              <a:t>, so on </a:t>
            </a:r>
            <a:r>
              <a:rPr lang="en-US" sz="2400" dirty="0" smtClean="0"/>
              <a:t> </a:t>
            </a:r>
            <a:r>
              <a:rPr lang="en-US" sz="2400" dirty="0"/>
              <a:t>and   so forth. </a:t>
            </a:r>
          </a:p>
          <a:p>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381000" y="990600"/>
            <a:ext cx="8153400" cy="5562600"/>
          </a:xfrm>
        </p:spPr>
        <p:txBody>
          <a:bodyPr>
            <a:normAutofit fontScale="77500" lnSpcReduction="20000"/>
          </a:bodyPr>
          <a:lstStyle/>
          <a:p>
            <a:pPr>
              <a:buNone/>
            </a:pPr>
            <a:r>
              <a:rPr lang="en-US" sz="2400" dirty="0" smtClean="0"/>
              <a:t>    In </a:t>
            </a:r>
            <a:r>
              <a:rPr lang="en-US" sz="2300" dirty="0"/>
              <a:t>1974, the Department of Agriculture came up with the “</a:t>
            </a:r>
            <a:r>
              <a:rPr lang="en-US" sz="2300" dirty="0" err="1"/>
              <a:t>Bakahang</a:t>
            </a:r>
            <a:r>
              <a:rPr lang="en-US" sz="2300" dirty="0"/>
              <a:t> </a:t>
            </a:r>
            <a:r>
              <a:rPr lang="en-US" sz="2300" dirty="0" err="1"/>
              <a:t>Barangay</a:t>
            </a:r>
            <a:r>
              <a:rPr lang="en-US" sz="2300" dirty="0"/>
              <a:t>”.  The scheme is as follows:</a:t>
            </a:r>
          </a:p>
          <a:p>
            <a:pPr marL="857250" lvl="1" indent="-457200">
              <a:buNone/>
            </a:pPr>
            <a:r>
              <a:rPr lang="en-US" sz="2300" dirty="0" smtClean="0"/>
              <a:t> 1.</a:t>
            </a:r>
            <a:r>
              <a:rPr lang="en-US" sz="2300" dirty="0"/>
              <a:t> </a:t>
            </a:r>
            <a:r>
              <a:rPr lang="en-US" sz="2300" dirty="0" smtClean="0"/>
              <a:t>   Farmers </a:t>
            </a:r>
            <a:r>
              <a:rPr lang="en-US" sz="2300" dirty="0"/>
              <a:t>form a “</a:t>
            </a:r>
            <a:r>
              <a:rPr lang="en-US" sz="2300" dirty="0" err="1"/>
              <a:t>selda</a:t>
            </a:r>
            <a:r>
              <a:rPr lang="en-US" sz="2300" dirty="0"/>
              <a:t>” of 5-6 members.</a:t>
            </a:r>
          </a:p>
          <a:p>
            <a:pPr marL="857250" lvl="1" indent="-457200">
              <a:buNone/>
            </a:pPr>
            <a:r>
              <a:rPr lang="en-US" sz="2300" dirty="0" smtClean="0"/>
              <a:t> 2.They </a:t>
            </a:r>
            <a:r>
              <a:rPr lang="en-US" sz="2300" dirty="0"/>
              <a:t>are co-guarantors – meaning the members guarantee each </a:t>
            </a:r>
          </a:p>
          <a:p>
            <a:pPr marL="457200" indent="-457200">
              <a:buNone/>
            </a:pPr>
            <a:r>
              <a:rPr lang="en-US" sz="2300" dirty="0" smtClean="0"/>
              <a:t>                   </a:t>
            </a:r>
            <a:r>
              <a:rPr lang="en-US" sz="2300" dirty="0"/>
              <a:t>other.</a:t>
            </a:r>
          </a:p>
          <a:p>
            <a:pPr marL="457200" lvl="0" indent="-457200">
              <a:buNone/>
            </a:pPr>
            <a:r>
              <a:rPr lang="en-US" sz="2400" dirty="0"/>
              <a:t>	</a:t>
            </a:r>
            <a:r>
              <a:rPr lang="en-US" sz="2400" dirty="0" smtClean="0"/>
              <a:t>3.   </a:t>
            </a:r>
            <a:r>
              <a:rPr lang="en-US" sz="2400" dirty="0"/>
              <a:t>Rural Banks provide the financial assistance for yearling steers only</a:t>
            </a:r>
          </a:p>
          <a:p>
            <a:pPr marL="457200" lvl="0" indent="-457200">
              <a:buNone/>
            </a:pPr>
            <a:r>
              <a:rPr lang="en-US" sz="2400" dirty="0" smtClean="0"/>
              <a:t>	4.   </a:t>
            </a:r>
            <a:r>
              <a:rPr lang="en-US" sz="2400" dirty="0"/>
              <a:t>Grow-out/ fattening period is 12-16 months.</a:t>
            </a:r>
          </a:p>
          <a:p>
            <a:pPr marL="457200" indent="-457200">
              <a:buNone/>
            </a:pPr>
            <a:r>
              <a:rPr lang="en-US" sz="2400" dirty="0"/>
              <a:t> </a:t>
            </a:r>
          </a:p>
          <a:p>
            <a:pPr>
              <a:buNone/>
            </a:pPr>
            <a:r>
              <a:rPr lang="en-US" sz="2400" dirty="0"/>
              <a:t>The “ </a:t>
            </a:r>
            <a:r>
              <a:rPr lang="en-US" sz="2400" dirty="0" err="1"/>
              <a:t>Bakahang</a:t>
            </a:r>
            <a:r>
              <a:rPr lang="en-US" sz="2400" dirty="0"/>
              <a:t> </a:t>
            </a:r>
            <a:r>
              <a:rPr lang="en-US" sz="2400" dirty="0" err="1"/>
              <a:t>Barangay</a:t>
            </a:r>
            <a:r>
              <a:rPr lang="en-US" sz="2400" dirty="0"/>
              <a:t>” was so successful that in a few years, commercial cattle operators run-out of yearling steers and other feeder animals for the backyard sector.</a:t>
            </a:r>
          </a:p>
          <a:p>
            <a:pPr>
              <a:buNone/>
            </a:pPr>
            <a:r>
              <a:rPr lang="en-US" sz="2400" dirty="0"/>
              <a:t>                                                                                                 </a:t>
            </a:r>
          </a:p>
          <a:p>
            <a:pPr>
              <a:buNone/>
            </a:pPr>
            <a:r>
              <a:rPr lang="en-US" sz="2400" dirty="0"/>
              <a:t>Evaluation reports on the project stated that the program “ put the cart </a:t>
            </a:r>
            <a:r>
              <a:rPr lang="en-US" sz="2400" dirty="0" err="1"/>
              <a:t>infront</a:t>
            </a:r>
            <a:r>
              <a:rPr lang="en-US" sz="2400" dirty="0"/>
              <a:t> of the ox”.</a:t>
            </a:r>
          </a:p>
          <a:p>
            <a:pPr>
              <a:buNone/>
            </a:pPr>
            <a:r>
              <a:rPr lang="en-US" sz="2400" dirty="0"/>
              <a:t> </a:t>
            </a:r>
          </a:p>
          <a:p>
            <a:pPr>
              <a:buNone/>
            </a:pPr>
            <a:r>
              <a:rPr lang="en-US" sz="2400" dirty="0"/>
              <a:t>  So in 1982, the Ministry of Human Settlement  thru the KKK program implemented a Cattle dispersal scheme aimed to increase the breeding base of the cattle  especially in Mindanao.   The “</a:t>
            </a:r>
            <a:r>
              <a:rPr lang="en-US" sz="2400" dirty="0" err="1"/>
              <a:t>selda</a:t>
            </a:r>
            <a:r>
              <a:rPr lang="en-US" sz="2400" dirty="0"/>
              <a:t>” system was expanded to form coops or associations whose members are neighbors in a </a:t>
            </a:r>
            <a:r>
              <a:rPr lang="en-US" sz="2400" dirty="0" err="1"/>
              <a:t>Purok</a:t>
            </a:r>
            <a:r>
              <a:rPr lang="en-US" sz="2400" dirty="0"/>
              <a:t>.   This program was also successful but when EDSA revolution exploded, the MHS-KKK was terminated.</a:t>
            </a:r>
          </a:p>
          <a:p>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0"/>
            <a:ext cx="8458200" cy="4602163"/>
          </a:xfrm>
        </p:spPr>
        <p:txBody>
          <a:bodyPr>
            <a:normAutofit lnSpcReduction="10000"/>
          </a:bodyPr>
          <a:lstStyle/>
          <a:p>
            <a:pPr>
              <a:buNone/>
            </a:pPr>
            <a:r>
              <a:rPr lang="en-US" sz="1800" dirty="0" smtClean="0"/>
              <a:t>       There </a:t>
            </a:r>
            <a:r>
              <a:rPr lang="en-US" sz="1800" dirty="0"/>
              <a:t>was a lull for several years and so, SACI took the initiative to revive the cattle dispersal program with LBP.   This dispersal was designed for grow-out/fattening and breeding of animals among ARBA farmers.   SACI was able to disperse breeding stocks in Nueva </a:t>
            </a:r>
            <a:r>
              <a:rPr lang="en-US" sz="1800" dirty="0" err="1"/>
              <a:t>Ecija</a:t>
            </a:r>
            <a:r>
              <a:rPr lang="en-US" sz="1800" dirty="0"/>
              <a:t>, Negros, Iloilo, Pampanga, </a:t>
            </a:r>
            <a:r>
              <a:rPr lang="en-US" sz="1800" dirty="0" err="1"/>
              <a:t>Batangas</a:t>
            </a:r>
            <a:r>
              <a:rPr lang="en-US" sz="1800" dirty="0"/>
              <a:t> and Southern Mindanao.   It was also done in </a:t>
            </a:r>
            <a:r>
              <a:rPr lang="en-US" sz="1800" dirty="0" err="1"/>
              <a:t>Tacurong</a:t>
            </a:r>
            <a:r>
              <a:rPr lang="en-US" sz="1800" dirty="0"/>
              <a:t> and SACI’s nearby </a:t>
            </a:r>
            <a:r>
              <a:rPr lang="en-US" sz="1800" dirty="0" err="1"/>
              <a:t>barangays</a:t>
            </a:r>
            <a:r>
              <a:rPr lang="en-US" sz="1800" dirty="0"/>
              <a:t>.</a:t>
            </a:r>
          </a:p>
          <a:p>
            <a:pPr>
              <a:buNone/>
            </a:pPr>
            <a:r>
              <a:rPr lang="en-US" sz="1800" dirty="0"/>
              <a:t> </a:t>
            </a:r>
          </a:p>
          <a:p>
            <a:pPr>
              <a:buNone/>
            </a:pPr>
            <a:r>
              <a:rPr lang="en-US" sz="1800" dirty="0" smtClean="0"/>
              <a:t>       Due </a:t>
            </a:r>
            <a:r>
              <a:rPr lang="en-US" sz="1800" dirty="0"/>
              <a:t>to the encouraging results of the new initiative, DAR ventured into a self-financed dispersal program to again increase the number of the nation’s breeding stock.  This was done by  importing bulls and heifers from Australia.  The scheme was similar to what was done before.   However, supervision and technical know-how were found to be wanting and it was a one(1) billion peso loss by DAR-LBP.   Evaluation reports stated among others:</a:t>
            </a:r>
          </a:p>
          <a:p>
            <a:pPr>
              <a:buNone/>
            </a:pPr>
            <a:r>
              <a:rPr lang="en-US" sz="1800" dirty="0"/>
              <a:t> </a:t>
            </a:r>
          </a:p>
          <a:p>
            <a:pPr lvl="0">
              <a:buNone/>
            </a:pPr>
            <a:r>
              <a:rPr lang="en-US" sz="1800" dirty="0" smtClean="0"/>
              <a:t>	  1.	Mortality </a:t>
            </a:r>
            <a:r>
              <a:rPr lang="en-US" sz="1800" dirty="0"/>
              <a:t>rate of calves is close to 20%.</a:t>
            </a:r>
          </a:p>
          <a:p>
            <a:pPr lvl="0">
              <a:buNone/>
            </a:pPr>
            <a:r>
              <a:rPr lang="en-US" sz="1800" dirty="0"/>
              <a:t>  </a:t>
            </a:r>
            <a:r>
              <a:rPr lang="en-US" sz="1800" dirty="0" smtClean="0"/>
              <a:t>	  2.       Calving </a:t>
            </a:r>
            <a:r>
              <a:rPr lang="en-US" sz="1800" dirty="0"/>
              <a:t>rate was only 17%.</a:t>
            </a:r>
          </a:p>
          <a:p>
            <a:pPr lvl="0">
              <a:buNone/>
            </a:pPr>
            <a:r>
              <a:rPr lang="en-US" sz="1800" dirty="0"/>
              <a:t> </a:t>
            </a:r>
            <a:r>
              <a:rPr lang="en-US" sz="1800" dirty="0" smtClean="0"/>
              <a:t>	  3.	Adaptability </a:t>
            </a:r>
            <a:r>
              <a:rPr lang="en-US" sz="1800" dirty="0"/>
              <a:t>problems were encountered.                                                                                                </a:t>
            </a:r>
          </a:p>
          <a:p>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639762"/>
          </a:xfrm>
        </p:spPr>
        <p:txBody>
          <a:bodyPr>
            <a:normAutofit fontScale="90000"/>
          </a:bodyPr>
          <a:lstStyle/>
          <a:p>
            <a:endParaRPr lang="en-US" dirty="0"/>
          </a:p>
        </p:txBody>
      </p:sp>
      <p:sp>
        <p:nvSpPr>
          <p:cNvPr id="3" name="Content Placeholder 2"/>
          <p:cNvSpPr>
            <a:spLocks noGrp="1"/>
          </p:cNvSpPr>
          <p:nvPr>
            <p:ph idx="1"/>
          </p:nvPr>
        </p:nvSpPr>
        <p:spPr>
          <a:xfrm>
            <a:off x="0" y="1219200"/>
            <a:ext cx="8686800" cy="5257800"/>
          </a:xfrm>
        </p:spPr>
        <p:txBody>
          <a:bodyPr>
            <a:normAutofit fontScale="85000" lnSpcReduction="20000"/>
          </a:bodyPr>
          <a:lstStyle/>
          <a:p>
            <a:pPr>
              <a:buNone/>
            </a:pPr>
            <a:r>
              <a:rPr lang="en-US" sz="2400" dirty="0" smtClean="0"/>
              <a:t>      In </a:t>
            </a:r>
            <a:r>
              <a:rPr lang="en-US" sz="2400" dirty="0"/>
              <a:t>2002, A  Million-peso soft loan was released to Mt. </a:t>
            </a:r>
            <a:r>
              <a:rPr lang="en-US" sz="2400" dirty="0" err="1"/>
              <a:t>Matutum</a:t>
            </a:r>
            <a:r>
              <a:rPr lang="en-US" sz="2400" dirty="0"/>
              <a:t> Cattle Raisers and Breeders Multi-Purpose Coop.   After four years in operation, evaluation rating was considered successful.  What were done are as  following:</a:t>
            </a:r>
          </a:p>
          <a:p>
            <a:pPr>
              <a:buNone/>
            </a:pPr>
            <a:r>
              <a:rPr lang="en-US" sz="2400" dirty="0"/>
              <a:t> </a:t>
            </a:r>
          </a:p>
          <a:p>
            <a:pPr marL="857250" lvl="1" indent="-457200">
              <a:buNone/>
            </a:pPr>
            <a:r>
              <a:rPr lang="en-US" sz="2400" dirty="0" smtClean="0"/>
              <a:t>	1.    </a:t>
            </a:r>
            <a:r>
              <a:rPr lang="en-US" sz="2400" dirty="0"/>
              <a:t>Dispersed   over 1,200 animals (breeders and steers)</a:t>
            </a:r>
          </a:p>
          <a:p>
            <a:pPr lvl="0">
              <a:buNone/>
            </a:pPr>
            <a:r>
              <a:rPr lang="en-US" sz="2400" dirty="0"/>
              <a:t> </a:t>
            </a:r>
            <a:r>
              <a:rPr lang="en-US" sz="2400" dirty="0" smtClean="0"/>
              <a:t>	          2.    Over </a:t>
            </a:r>
            <a:r>
              <a:rPr lang="en-US" sz="2400" dirty="0"/>
              <a:t>600 farmers- cooperators</a:t>
            </a:r>
          </a:p>
          <a:p>
            <a:pPr lvl="0">
              <a:buNone/>
            </a:pPr>
            <a:r>
              <a:rPr lang="en-US" sz="2400" dirty="0" smtClean="0"/>
              <a:t>	          3.    Farmer’s </a:t>
            </a:r>
            <a:r>
              <a:rPr lang="en-US" sz="2400" dirty="0"/>
              <a:t>income is p4,000 – p7,000 per animal</a:t>
            </a:r>
          </a:p>
          <a:p>
            <a:pPr>
              <a:buNone/>
            </a:pPr>
            <a:r>
              <a:rPr lang="en-US" sz="2400" dirty="0"/>
              <a:t> </a:t>
            </a:r>
          </a:p>
          <a:p>
            <a:pPr>
              <a:buNone/>
            </a:pPr>
            <a:r>
              <a:rPr lang="en-US" sz="2400" dirty="0" smtClean="0"/>
              <a:t>       This </a:t>
            </a:r>
            <a:r>
              <a:rPr lang="en-US" sz="2400" dirty="0"/>
              <a:t>was considered by DA as a “pilot” backyard project to be replicated  in the whole country.</a:t>
            </a:r>
          </a:p>
          <a:p>
            <a:pPr>
              <a:buNone/>
            </a:pPr>
            <a:r>
              <a:rPr lang="en-US" sz="2400" dirty="0"/>
              <a:t> </a:t>
            </a:r>
          </a:p>
          <a:p>
            <a:pPr>
              <a:buNone/>
            </a:pPr>
            <a:r>
              <a:rPr lang="en-US" sz="2400" dirty="0" smtClean="0"/>
              <a:t>       Cattle </a:t>
            </a:r>
            <a:r>
              <a:rPr lang="en-US" sz="2400" dirty="0"/>
              <a:t>inventory in the backyard has never decline through all these years as shown in Table No. 1.   The sudden increase starting 1991 to 2003 is largely due to the massive importations of live animals from </a:t>
            </a:r>
            <a:r>
              <a:rPr lang="en-US" sz="2400" dirty="0" smtClean="0"/>
              <a:t>Australia.   </a:t>
            </a:r>
          </a:p>
          <a:p>
            <a:pPr>
              <a:buNone/>
            </a:pPr>
            <a:endParaRPr lang="en-US" sz="2400" dirty="0"/>
          </a:p>
          <a:p>
            <a:pPr>
              <a:buNone/>
            </a:pPr>
            <a:r>
              <a:rPr lang="en-US" sz="2400" dirty="0" smtClean="0"/>
              <a:t>       Aside </a:t>
            </a:r>
            <a:r>
              <a:rPr lang="en-US" sz="2400" dirty="0"/>
              <a:t>from the next two tables  presented below, there is very little </a:t>
            </a:r>
            <a:r>
              <a:rPr lang="en-US" sz="2400" dirty="0" smtClean="0"/>
              <a:t> information </a:t>
            </a:r>
            <a:r>
              <a:rPr lang="en-US" sz="2400" dirty="0"/>
              <a:t>or data gathered  from this sector.</a:t>
            </a:r>
          </a:p>
          <a:p>
            <a:pPr>
              <a:buNone/>
            </a:pPr>
            <a:r>
              <a:rPr lang="en-US" sz="2400" dirty="0"/>
              <a:t> </a:t>
            </a:r>
          </a:p>
          <a:p>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533400" y="1752600"/>
            <a:ext cx="8153400" cy="4373563"/>
          </a:xfrm>
        </p:spPr>
        <p:txBody>
          <a:bodyPr>
            <a:normAutofit/>
          </a:bodyPr>
          <a:lstStyle/>
          <a:p>
            <a:pPr>
              <a:buNone/>
            </a:pPr>
            <a:r>
              <a:rPr lang="en-US" sz="1200" b="1" dirty="0"/>
              <a:t> </a:t>
            </a:r>
            <a:endParaRPr lang="en-US" sz="1200" dirty="0"/>
          </a:p>
          <a:p>
            <a:pPr>
              <a:buNone/>
            </a:pPr>
            <a:endParaRPr lang="en-US" sz="1200" dirty="0"/>
          </a:p>
        </p:txBody>
      </p:sp>
      <p:graphicFrame>
        <p:nvGraphicFramePr>
          <p:cNvPr id="4" name="Table 3"/>
          <p:cNvGraphicFramePr>
            <a:graphicFrameLocks noGrp="1"/>
          </p:cNvGraphicFramePr>
          <p:nvPr/>
        </p:nvGraphicFramePr>
        <p:xfrm>
          <a:off x="533400" y="1295401"/>
          <a:ext cx="7917180" cy="3886199"/>
        </p:xfrm>
        <a:graphic>
          <a:graphicData uri="http://schemas.openxmlformats.org/drawingml/2006/table">
            <a:tbl>
              <a:tblPr/>
              <a:tblGrid>
                <a:gridCol w="2639060"/>
                <a:gridCol w="2639060"/>
                <a:gridCol w="2639060"/>
              </a:tblGrid>
              <a:tr h="1059873">
                <a:tc gridSpan="3">
                  <a:txBody>
                    <a:bodyPr/>
                    <a:lstStyle/>
                    <a:p>
                      <a:pPr marL="0" marR="0" algn="just">
                        <a:spcBef>
                          <a:spcPts val="0"/>
                        </a:spcBef>
                        <a:spcAft>
                          <a:spcPts val="0"/>
                        </a:spcAft>
                      </a:pPr>
                      <a:r>
                        <a:rPr lang="en-US" sz="2000" b="1" dirty="0">
                          <a:solidFill>
                            <a:srgbClr val="002060"/>
                          </a:solidFill>
                          <a:latin typeface="Arial"/>
                          <a:ea typeface="Calibri"/>
                          <a:cs typeface="Times New Roman"/>
                        </a:rPr>
                        <a:t>Table No.7</a:t>
                      </a:r>
                      <a:endParaRPr lang="en-US" sz="2000" dirty="0">
                        <a:latin typeface="Calibri"/>
                        <a:ea typeface="Calibri"/>
                        <a:cs typeface="Times New Roman"/>
                      </a:endParaRPr>
                    </a:p>
                    <a:p>
                      <a:pPr marL="0" marR="0" algn="just">
                        <a:spcBef>
                          <a:spcPts val="0"/>
                        </a:spcBef>
                        <a:spcAft>
                          <a:spcPts val="0"/>
                        </a:spcAft>
                      </a:pPr>
                      <a:r>
                        <a:rPr lang="en-US" sz="2000" b="1" dirty="0">
                          <a:solidFill>
                            <a:srgbClr val="002060"/>
                          </a:solidFill>
                          <a:latin typeface="Arial"/>
                          <a:ea typeface="Calibri"/>
                          <a:cs typeface="Times New Roman"/>
                        </a:rPr>
                        <a:t>Cattle Inventory:  Backyard Top Producing Regions</a:t>
                      </a:r>
                      <a:endParaRPr lang="en-US" sz="2000" dirty="0">
                        <a:latin typeface="Calibri"/>
                        <a:ea typeface="Calibri"/>
                        <a:cs typeface="Times New Roman"/>
                      </a:endParaRPr>
                    </a:p>
                    <a:p>
                      <a:pPr marL="0" marR="0" algn="just">
                        <a:spcBef>
                          <a:spcPts val="0"/>
                        </a:spcBef>
                        <a:spcAft>
                          <a:spcPts val="0"/>
                        </a:spcAft>
                      </a:pPr>
                      <a:r>
                        <a:rPr lang="en-US" sz="2000" b="1" dirty="0">
                          <a:solidFill>
                            <a:srgbClr val="002060"/>
                          </a:solidFill>
                          <a:latin typeface="Arial"/>
                          <a:ea typeface="Calibri"/>
                          <a:cs typeface="Times New Roman"/>
                        </a:rPr>
                        <a:t>(2003)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706581">
                <a:tc>
                  <a:txBody>
                    <a:bodyPr/>
                    <a:lstStyle/>
                    <a:p>
                      <a:pPr marL="0" marR="0" algn="ctr">
                        <a:spcBef>
                          <a:spcPts val="0"/>
                        </a:spcBef>
                        <a:spcAft>
                          <a:spcPts val="0"/>
                        </a:spcAft>
                      </a:pPr>
                      <a:endParaRPr lang="en-US" sz="2000" dirty="0">
                        <a:latin typeface="Calibri"/>
                        <a:ea typeface="Calibri"/>
                        <a:cs typeface="Times New Roman"/>
                      </a:endParaRPr>
                    </a:p>
                    <a:p>
                      <a:pPr marL="0" marR="0" algn="ctr">
                        <a:spcBef>
                          <a:spcPts val="0"/>
                        </a:spcBef>
                        <a:spcAft>
                          <a:spcPts val="0"/>
                        </a:spcAft>
                      </a:pPr>
                      <a:r>
                        <a:rPr lang="en-US" sz="2000" b="1" dirty="0">
                          <a:solidFill>
                            <a:srgbClr val="002060"/>
                          </a:solidFill>
                          <a:latin typeface="Arial"/>
                          <a:ea typeface="Calibri"/>
                          <a:cs typeface="Times New Roman"/>
                        </a:rPr>
                        <a:t>Region</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a:latin typeface="Calibri"/>
                        <a:ea typeface="Calibri"/>
                        <a:cs typeface="Times New Roman"/>
                      </a:endParaRPr>
                    </a:p>
                    <a:p>
                      <a:pPr marL="0" marR="0" algn="ctr">
                        <a:spcBef>
                          <a:spcPts val="0"/>
                        </a:spcBef>
                        <a:spcAft>
                          <a:spcPts val="0"/>
                        </a:spcAft>
                      </a:pPr>
                      <a:r>
                        <a:rPr lang="en-US" sz="2000" b="1">
                          <a:solidFill>
                            <a:srgbClr val="002060"/>
                          </a:solidFill>
                          <a:latin typeface="Arial"/>
                          <a:ea typeface="Calibri"/>
                          <a:cs typeface="Times New Roman"/>
                        </a:rPr>
                        <a:t>Inventory</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latin typeface="Calibri"/>
                        <a:ea typeface="Calibri"/>
                        <a:cs typeface="Times New Roman"/>
                      </a:endParaRPr>
                    </a:p>
                    <a:p>
                      <a:pPr marL="0" marR="0" algn="ctr">
                        <a:spcBef>
                          <a:spcPts val="0"/>
                        </a:spcBef>
                        <a:spcAft>
                          <a:spcPts val="0"/>
                        </a:spcAft>
                      </a:pPr>
                      <a:r>
                        <a:rPr lang="en-US" sz="2000" b="1" dirty="0">
                          <a:solidFill>
                            <a:srgbClr val="002060"/>
                          </a:solidFill>
                          <a:latin typeface="Arial"/>
                          <a:ea typeface="Calibri"/>
                          <a:cs typeface="Times New Roman"/>
                        </a:rPr>
                        <a:t>Rank</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291">
                <a:tc>
                  <a:txBody>
                    <a:bodyPr/>
                    <a:lstStyle/>
                    <a:p>
                      <a:pPr marL="0" marR="0" algn="ctr">
                        <a:spcBef>
                          <a:spcPts val="0"/>
                        </a:spcBef>
                        <a:spcAft>
                          <a:spcPts val="0"/>
                        </a:spcAft>
                      </a:pPr>
                      <a:r>
                        <a:rPr lang="en-US" sz="2000" b="1" dirty="0">
                          <a:solidFill>
                            <a:srgbClr val="002060"/>
                          </a:solidFill>
                          <a:latin typeface="Arial"/>
                          <a:ea typeface="Calibri"/>
                          <a:cs typeface="Times New Roman"/>
                        </a:rPr>
                        <a:t>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343,865</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291">
                <a:tc>
                  <a:txBody>
                    <a:bodyPr/>
                    <a:lstStyle/>
                    <a:p>
                      <a:pPr marL="0" marR="0" algn="ctr">
                        <a:spcBef>
                          <a:spcPts val="0"/>
                        </a:spcBef>
                        <a:spcAft>
                          <a:spcPts val="0"/>
                        </a:spcAft>
                      </a:pPr>
                      <a:r>
                        <a:rPr lang="en-US" sz="2000" b="1" dirty="0">
                          <a:solidFill>
                            <a:srgbClr val="002060"/>
                          </a:solidFill>
                          <a:latin typeface="Arial"/>
                          <a:ea typeface="Calibri"/>
                          <a:cs typeface="Times New Roman"/>
                        </a:rPr>
                        <a:t>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308,365</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291">
                <a:tc>
                  <a:txBody>
                    <a:bodyPr/>
                    <a:lstStyle/>
                    <a:p>
                      <a:pPr marL="0" marR="0" algn="ctr">
                        <a:spcBef>
                          <a:spcPts val="0"/>
                        </a:spcBef>
                        <a:spcAft>
                          <a:spcPts val="0"/>
                        </a:spcAft>
                      </a:pPr>
                      <a:r>
                        <a:rPr lang="en-US" sz="2000" b="1">
                          <a:solidFill>
                            <a:srgbClr val="002060"/>
                          </a:solidFill>
                          <a:latin typeface="Arial"/>
                          <a:ea typeface="Calibri"/>
                          <a:cs typeface="Times New Roman"/>
                        </a:rPr>
                        <a:t>7</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279,770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291">
                <a:tc>
                  <a:txBody>
                    <a:bodyPr/>
                    <a:lstStyle/>
                    <a:p>
                      <a:pPr marL="0" marR="0" algn="ctr">
                        <a:spcBef>
                          <a:spcPts val="0"/>
                        </a:spcBef>
                        <a:spcAft>
                          <a:spcPts val="0"/>
                        </a:spcAft>
                      </a:pPr>
                      <a:r>
                        <a:rPr lang="en-US" sz="2000" b="1">
                          <a:solidFill>
                            <a:srgbClr val="002060"/>
                          </a:solidFill>
                          <a:latin typeface="Arial"/>
                          <a:ea typeface="Calibri"/>
                          <a:cs typeface="Times New Roman"/>
                        </a:rPr>
                        <a:t>10</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266,692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6581">
                <a:tc>
                  <a:txBody>
                    <a:bodyPr/>
                    <a:lstStyle/>
                    <a:p>
                      <a:pPr marL="0" marR="0">
                        <a:spcBef>
                          <a:spcPts val="0"/>
                        </a:spcBef>
                        <a:spcAft>
                          <a:spcPts val="0"/>
                        </a:spcAft>
                      </a:pPr>
                      <a:endParaRPr lang="en-US" sz="2000">
                        <a:latin typeface="Calibri"/>
                        <a:ea typeface="Calibri"/>
                        <a:cs typeface="Times New Roman"/>
                      </a:endParaRPr>
                    </a:p>
                    <a:p>
                      <a:pPr marL="0" marR="0">
                        <a:spcBef>
                          <a:spcPts val="0"/>
                        </a:spcBef>
                        <a:spcAft>
                          <a:spcPts val="0"/>
                        </a:spcAft>
                      </a:pPr>
                      <a:r>
                        <a:rPr lang="en-US" sz="2000" b="1">
                          <a:solidFill>
                            <a:srgbClr val="002060"/>
                          </a:solidFill>
                          <a:latin typeface="Arial"/>
                          <a:ea typeface="Calibri"/>
                          <a:cs typeface="Times New Roman"/>
                        </a:rPr>
                        <a:t>Philippines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latin typeface="Calibri"/>
                        <a:ea typeface="Calibri"/>
                        <a:cs typeface="Times New Roman"/>
                      </a:endParaRPr>
                    </a:p>
                    <a:p>
                      <a:pPr marL="0" marR="0" algn="ctr">
                        <a:spcBef>
                          <a:spcPts val="0"/>
                        </a:spcBef>
                        <a:spcAft>
                          <a:spcPts val="0"/>
                        </a:spcAft>
                      </a:pPr>
                      <a:r>
                        <a:rPr lang="en-US" sz="2000" b="1" dirty="0">
                          <a:solidFill>
                            <a:srgbClr val="002060"/>
                          </a:solidFill>
                          <a:latin typeface="Arial"/>
                          <a:ea typeface="Calibri"/>
                          <a:cs typeface="Times New Roman"/>
                        </a:rPr>
                        <a:t>2,379,836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533400" y="990600"/>
            <a:ext cx="8153400" cy="5135563"/>
          </a:xfrm>
        </p:spPr>
        <p:txBody>
          <a:bodyPr>
            <a:normAutofit/>
          </a:bodyPr>
          <a:lstStyle/>
          <a:p>
            <a:pPr>
              <a:buNone/>
            </a:pPr>
            <a:endParaRPr lang="en-US" sz="1200" dirty="0"/>
          </a:p>
          <a:p>
            <a:endParaRPr lang="en-US" sz="1200" dirty="0"/>
          </a:p>
        </p:txBody>
      </p:sp>
      <p:graphicFrame>
        <p:nvGraphicFramePr>
          <p:cNvPr id="4" name="Table 3"/>
          <p:cNvGraphicFramePr>
            <a:graphicFrameLocks noGrp="1"/>
          </p:cNvGraphicFramePr>
          <p:nvPr/>
        </p:nvGraphicFramePr>
        <p:xfrm>
          <a:off x="457200" y="838199"/>
          <a:ext cx="7848600" cy="4572000"/>
        </p:xfrm>
        <a:graphic>
          <a:graphicData uri="http://schemas.openxmlformats.org/drawingml/2006/table">
            <a:tbl>
              <a:tblPr/>
              <a:tblGrid>
                <a:gridCol w="1962150"/>
                <a:gridCol w="1962150"/>
                <a:gridCol w="1962150"/>
                <a:gridCol w="1962150"/>
              </a:tblGrid>
              <a:tr h="1260706">
                <a:tc gridSpan="4">
                  <a:txBody>
                    <a:bodyPr/>
                    <a:lstStyle/>
                    <a:p>
                      <a:pPr marL="0" marR="0" algn="just">
                        <a:spcBef>
                          <a:spcPts val="0"/>
                        </a:spcBef>
                        <a:spcAft>
                          <a:spcPts val="0"/>
                        </a:spcAft>
                      </a:pPr>
                      <a:r>
                        <a:rPr lang="en-US" sz="2000" b="1" dirty="0">
                          <a:solidFill>
                            <a:srgbClr val="002060"/>
                          </a:solidFill>
                          <a:latin typeface="Arial"/>
                          <a:ea typeface="Calibri"/>
                          <a:cs typeface="Times New Roman"/>
                        </a:rPr>
                        <a:t>Table </a:t>
                      </a:r>
                      <a:r>
                        <a:rPr lang="en-US" sz="2000" b="1" dirty="0" smtClean="0">
                          <a:solidFill>
                            <a:srgbClr val="002060"/>
                          </a:solidFill>
                          <a:latin typeface="Arial"/>
                          <a:ea typeface="Calibri"/>
                          <a:cs typeface="Times New Roman"/>
                        </a:rPr>
                        <a:t>No.8</a:t>
                      </a:r>
                    </a:p>
                    <a:p>
                      <a:pPr marL="0" marR="0" algn="just">
                        <a:spcBef>
                          <a:spcPts val="0"/>
                        </a:spcBef>
                        <a:spcAft>
                          <a:spcPts val="0"/>
                        </a:spcAft>
                      </a:pPr>
                      <a:endParaRPr lang="en-US" sz="2000" dirty="0">
                        <a:latin typeface="Calibri"/>
                        <a:ea typeface="Calibri"/>
                        <a:cs typeface="Times New Roman"/>
                      </a:endParaRPr>
                    </a:p>
                    <a:p>
                      <a:pPr marL="0" marR="0" algn="just">
                        <a:spcBef>
                          <a:spcPts val="0"/>
                        </a:spcBef>
                        <a:spcAft>
                          <a:spcPts val="0"/>
                        </a:spcAft>
                      </a:pPr>
                      <a:r>
                        <a:rPr lang="en-US" sz="2000" b="1" dirty="0">
                          <a:solidFill>
                            <a:srgbClr val="002060"/>
                          </a:solidFill>
                          <a:latin typeface="Arial"/>
                          <a:ea typeface="Calibri"/>
                          <a:cs typeface="Times New Roman"/>
                        </a:rPr>
                        <a:t>Cow/ heifer </a:t>
                      </a:r>
                      <a:r>
                        <a:rPr lang="en-US" sz="2000" b="1" dirty="0" err="1">
                          <a:solidFill>
                            <a:srgbClr val="002060"/>
                          </a:solidFill>
                          <a:latin typeface="Arial"/>
                          <a:ea typeface="Calibri"/>
                          <a:cs typeface="Times New Roman"/>
                        </a:rPr>
                        <a:t>Inventory:Backyard</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673483">
                <a:tc>
                  <a:txBody>
                    <a:bodyPr/>
                    <a:lstStyle/>
                    <a:p>
                      <a:pPr marL="0" marR="0" algn="ctr">
                        <a:spcBef>
                          <a:spcPts val="0"/>
                        </a:spcBef>
                        <a:spcAft>
                          <a:spcPts val="0"/>
                        </a:spcAft>
                      </a:pPr>
                      <a:r>
                        <a:rPr lang="en-US" sz="2000" b="1">
                          <a:solidFill>
                            <a:srgbClr val="002060"/>
                          </a:solidFill>
                          <a:latin typeface="Arial"/>
                          <a:ea typeface="Calibri"/>
                          <a:cs typeface="Times New Roman"/>
                        </a:rPr>
                        <a:t>Year</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2000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2001</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2002</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483">
                <a:tc>
                  <a:txBody>
                    <a:bodyPr/>
                    <a:lstStyle/>
                    <a:p>
                      <a:pPr marL="0" marR="0">
                        <a:spcBef>
                          <a:spcPts val="0"/>
                        </a:spcBef>
                        <a:spcAft>
                          <a:spcPts val="0"/>
                        </a:spcAft>
                      </a:pPr>
                      <a:r>
                        <a:rPr lang="en-US" sz="2000" b="1">
                          <a:solidFill>
                            <a:srgbClr val="002060"/>
                          </a:solidFill>
                          <a:latin typeface="Arial"/>
                          <a:ea typeface="Calibri"/>
                          <a:cs typeface="Times New Roman"/>
                        </a:rPr>
                        <a:t>          Cows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944,779</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959,840</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969,572</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483">
                <a:tc>
                  <a:txBody>
                    <a:bodyPr/>
                    <a:lstStyle/>
                    <a:p>
                      <a:pPr marL="0" marR="0" algn="ctr">
                        <a:spcBef>
                          <a:spcPts val="0"/>
                        </a:spcBef>
                        <a:spcAft>
                          <a:spcPts val="0"/>
                        </a:spcAft>
                      </a:pPr>
                      <a:r>
                        <a:rPr lang="en-US" sz="2000" b="1">
                          <a:solidFill>
                            <a:srgbClr val="002060"/>
                          </a:solidFill>
                          <a:latin typeface="Arial"/>
                          <a:ea typeface="Calibri"/>
                          <a:cs typeface="Times New Roman"/>
                        </a:rPr>
                        <a:t>Heifers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2060"/>
                          </a:solidFill>
                          <a:latin typeface="Arial"/>
                          <a:ea typeface="Calibri"/>
                          <a:cs typeface="Times New Roman"/>
                        </a:rPr>
                        <a:t>416,126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385,354</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2060"/>
                          </a:solidFill>
                          <a:latin typeface="Arial"/>
                          <a:ea typeface="Calibri"/>
                          <a:cs typeface="Times New Roman"/>
                        </a:rPr>
                        <a:t>408,873</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0845">
                <a:tc>
                  <a:txBody>
                    <a:bodyPr/>
                    <a:lstStyle/>
                    <a:p>
                      <a:pPr marL="0" marR="0" algn="ctr">
                        <a:spcBef>
                          <a:spcPts val="0"/>
                        </a:spcBef>
                        <a:spcAft>
                          <a:spcPts val="0"/>
                        </a:spcAft>
                      </a:pPr>
                      <a:endParaRPr lang="en-US" sz="2000">
                        <a:latin typeface="Calibri"/>
                        <a:ea typeface="Calibri"/>
                        <a:cs typeface="Times New Roman"/>
                      </a:endParaRPr>
                    </a:p>
                    <a:p>
                      <a:pPr marL="0" marR="0" algn="ctr">
                        <a:spcBef>
                          <a:spcPts val="0"/>
                        </a:spcBef>
                        <a:spcAft>
                          <a:spcPts val="0"/>
                        </a:spcAft>
                      </a:pPr>
                      <a:r>
                        <a:rPr lang="en-US" sz="2000" b="1">
                          <a:solidFill>
                            <a:srgbClr val="002060"/>
                          </a:solidFill>
                          <a:latin typeface="Arial"/>
                          <a:ea typeface="Calibri"/>
                          <a:cs typeface="Times New Roman"/>
                        </a:rPr>
                        <a:t>Total</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latin typeface="Calibri"/>
                        <a:ea typeface="Calibri"/>
                        <a:cs typeface="Times New Roman"/>
                      </a:endParaRPr>
                    </a:p>
                    <a:p>
                      <a:pPr marL="0" marR="0" algn="ctr">
                        <a:spcBef>
                          <a:spcPts val="0"/>
                        </a:spcBef>
                        <a:spcAft>
                          <a:spcPts val="0"/>
                        </a:spcAft>
                      </a:pPr>
                      <a:r>
                        <a:rPr lang="en-US" sz="2000" b="1" dirty="0">
                          <a:solidFill>
                            <a:srgbClr val="002060"/>
                          </a:solidFill>
                          <a:latin typeface="Arial"/>
                          <a:ea typeface="Calibri"/>
                          <a:cs typeface="Times New Roman"/>
                        </a:rPr>
                        <a:t>1,360,905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latin typeface="Calibri"/>
                        <a:ea typeface="Calibri"/>
                        <a:cs typeface="Times New Roman"/>
                      </a:endParaRPr>
                    </a:p>
                    <a:p>
                      <a:pPr marL="0" marR="0" algn="ctr">
                        <a:spcBef>
                          <a:spcPts val="0"/>
                        </a:spcBef>
                        <a:spcAft>
                          <a:spcPts val="0"/>
                        </a:spcAft>
                      </a:pPr>
                      <a:r>
                        <a:rPr lang="en-US" sz="2000" b="1" dirty="0">
                          <a:solidFill>
                            <a:srgbClr val="002060"/>
                          </a:solidFill>
                          <a:latin typeface="Arial"/>
                          <a:ea typeface="Calibri"/>
                          <a:cs typeface="Times New Roman"/>
                        </a:rPr>
                        <a:t>1,345,194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000" dirty="0">
                        <a:latin typeface="Calibri"/>
                        <a:ea typeface="Calibri"/>
                        <a:cs typeface="Times New Roman"/>
                      </a:endParaRPr>
                    </a:p>
                    <a:p>
                      <a:pPr marL="0" marR="0" algn="ctr">
                        <a:spcBef>
                          <a:spcPts val="0"/>
                        </a:spcBef>
                        <a:spcAft>
                          <a:spcPts val="0"/>
                        </a:spcAft>
                      </a:pPr>
                      <a:r>
                        <a:rPr lang="en-US" sz="2000" b="1" dirty="0">
                          <a:solidFill>
                            <a:srgbClr val="002060"/>
                          </a:solidFill>
                          <a:latin typeface="Arial"/>
                          <a:ea typeface="Calibri"/>
                          <a:cs typeface="Times New Roman"/>
                        </a:rPr>
                        <a:t>1,378,445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228600" y="1143000"/>
            <a:ext cx="8382000" cy="5135563"/>
          </a:xfrm>
        </p:spPr>
        <p:txBody>
          <a:bodyPr>
            <a:normAutofit fontScale="92500" lnSpcReduction="20000"/>
          </a:bodyPr>
          <a:lstStyle/>
          <a:p>
            <a:pPr>
              <a:buNone/>
            </a:pPr>
            <a:r>
              <a:rPr lang="en-US" sz="2400" dirty="0" smtClean="0"/>
              <a:t>     </a:t>
            </a:r>
            <a:r>
              <a:rPr lang="en-US" sz="2200" dirty="0" smtClean="0"/>
              <a:t>Who </a:t>
            </a:r>
            <a:r>
              <a:rPr lang="en-US" sz="2200" dirty="0"/>
              <a:t>shall take the cudgels to benchmark this neglected sector of the industry?   Ninety three percent ( 93%) of our cattle are found here but the industry’s attention given is not even 7%.  The only assistance given that I know </a:t>
            </a:r>
            <a:r>
              <a:rPr lang="en-US" sz="2200" dirty="0" smtClean="0"/>
              <a:t>are:</a:t>
            </a:r>
          </a:p>
          <a:p>
            <a:pPr>
              <a:buNone/>
            </a:pPr>
            <a:r>
              <a:rPr lang="en-US" sz="2200" dirty="0"/>
              <a:t> </a:t>
            </a:r>
            <a:r>
              <a:rPr lang="en-US" sz="2200" dirty="0" smtClean="0"/>
              <a:t>      1.    Free </a:t>
            </a:r>
            <a:r>
              <a:rPr lang="en-US" sz="2200" dirty="0"/>
              <a:t>vaccination on limited </a:t>
            </a:r>
            <a:r>
              <a:rPr lang="en-US" sz="2200" dirty="0" smtClean="0"/>
              <a:t>scale</a:t>
            </a:r>
          </a:p>
          <a:p>
            <a:pPr lvl="0">
              <a:buNone/>
            </a:pPr>
            <a:r>
              <a:rPr lang="en-US" sz="2200" dirty="0" smtClean="0"/>
              <a:t>	2.    </a:t>
            </a:r>
            <a:r>
              <a:rPr lang="en-US" sz="2200" dirty="0" err="1" smtClean="0"/>
              <a:t>Deworming</a:t>
            </a:r>
            <a:r>
              <a:rPr lang="en-US" sz="2200" dirty="0"/>
              <a:t>, past and disease control, again on limited scale</a:t>
            </a:r>
          </a:p>
          <a:p>
            <a:pPr lvl="0">
              <a:buNone/>
            </a:pPr>
            <a:r>
              <a:rPr lang="en-US" sz="2200" dirty="0" smtClean="0"/>
              <a:t>	3.    AI </a:t>
            </a:r>
            <a:r>
              <a:rPr lang="en-US" sz="2200" dirty="0"/>
              <a:t>training but not so successful due to poor logistical support.</a:t>
            </a:r>
          </a:p>
          <a:p>
            <a:pPr lvl="0">
              <a:buNone/>
            </a:pPr>
            <a:r>
              <a:rPr lang="en-US" sz="2200" dirty="0" smtClean="0"/>
              <a:t>	4.    Dispersal </a:t>
            </a:r>
            <a:r>
              <a:rPr lang="en-US" sz="2200" dirty="0"/>
              <a:t>of animals.</a:t>
            </a:r>
          </a:p>
          <a:p>
            <a:pPr>
              <a:buNone/>
            </a:pPr>
            <a:r>
              <a:rPr lang="en-US" sz="2200" dirty="0"/>
              <a:t> </a:t>
            </a:r>
          </a:p>
          <a:p>
            <a:pPr>
              <a:buNone/>
            </a:pPr>
            <a:r>
              <a:rPr lang="en-US" sz="2200" dirty="0" smtClean="0"/>
              <a:t>      </a:t>
            </a:r>
            <a:r>
              <a:rPr lang="en-US" sz="2200" dirty="0"/>
              <a:t> </a:t>
            </a:r>
            <a:r>
              <a:rPr lang="en-US" sz="2400" dirty="0"/>
              <a:t>It is suggested that common efforts should be focus on:</a:t>
            </a:r>
          </a:p>
          <a:p>
            <a:pPr>
              <a:buNone/>
            </a:pPr>
            <a:r>
              <a:rPr lang="en-US" sz="2400" dirty="0"/>
              <a:t> </a:t>
            </a:r>
            <a:endParaRPr lang="en-US" sz="2200" dirty="0"/>
          </a:p>
          <a:p>
            <a:pPr marL="857250" lvl="1" indent="-457200">
              <a:buFont typeface="+mj-lt"/>
              <a:buAutoNum type="arabicPeriod"/>
            </a:pPr>
            <a:r>
              <a:rPr lang="en-US" sz="2200" dirty="0"/>
              <a:t>  production and reproductive technology</a:t>
            </a:r>
          </a:p>
          <a:p>
            <a:pPr lvl="0">
              <a:buNone/>
            </a:pPr>
            <a:r>
              <a:rPr lang="en-US" sz="2200" dirty="0"/>
              <a:t> </a:t>
            </a:r>
            <a:r>
              <a:rPr lang="en-US" sz="2200" dirty="0" smtClean="0"/>
              <a:t>	 2.       animal </a:t>
            </a:r>
            <a:r>
              <a:rPr lang="en-US" sz="2200" dirty="0"/>
              <a:t>nutrition</a:t>
            </a:r>
          </a:p>
          <a:p>
            <a:pPr lvl="0">
              <a:buNone/>
            </a:pPr>
            <a:r>
              <a:rPr lang="en-US" sz="2200" dirty="0"/>
              <a:t> </a:t>
            </a:r>
            <a:r>
              <a:rPr lang="en-US" sz="2200" dirty="0" smtClean="0"/>
              <a:t>	 3.       animal </a:t>
            </a:r>
            <a:r>
              <a:rPr lang="en-US" sz="2200" dirty="0"/>
              <a:t>health and husbandry</a:t>
            </a:r>
          </a:p>
          <a:p>
            <a:pPr lvl="0">
              <a:buNone/>
            </a:pPr>
            <a:r>
              <a:rPr lang="en-US" sz="2200" dirty="0"/>
              <a:t> </a:t>
            </a:r>
            <a:r>
              <a:rPr lang="en-US" sz="2200" dirty="0" smtClean="0"/>
              <a:t>      4.       </a:t>
            </a:r>
            <a:r>
              <a:rPr lang="en-US" sz="2200" dirty="0"/>
              <a:t>Farmer organization and government assistance</a:t>
            </a:r>
          </a:p>
          <a:p>
            <a:pPr>
              <a:buNone/>
            </a:pPr>
            <a:r>
              <a:rPr lang="en-US" sz="22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153400" cy="1066800"/>
          </a:xfrm>
        </p:spPr>
        <p:txBody>
          <a:bodyPr>
            <a:noAutofit/>
          </a:bodyPr>
          <a:lstStyle/>
          <a:p>
            <a:pPr algn="l"/>
            <a:r>
              <a:rPr lang="en-US" sz="2800" b="1" dirty="0"/>
              <a:t>II.  Commercial Cattle Operation :</a:t>
            </a:r>
            <a:r>
              <a:rPr lang="en-US" sz="2800" dirty="0"/>
              <a:t/>
            </a:r>
            <a:br>
              <a:rPr lang="en-US" sz="2800" dirty="0"/>
            </a:br>
            <a:r>
              <a:rPr lang="en-US" sz="2800" dirty="0"/>
              <a:t> </a:t>
            </a:r>
            <a:br>
              <a:rPr lang="en-US" sz="2800" dirty="0"/>
            </a:br>
            <a:endParaRPr lang="en-US" sz="2800"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r>
              <a:rPr lang="en-US" b="1" dirty="0" smtClean="0"/>
              <a:t>The </a:t>
            </a:r>
            <a:r>
              <a:rPr lang="en-US" b="1" dirty="0"/>
              <a:t>scenario in the commercial operation is alarming.  In the 1970s, commercial raisers contributed about 24% to the total inventory.  But in 2010, their cattle compromised a  mere 6.30% of the total population.</a:t>
            </a:r>
          </a:p>
          <a:p>
            <a:pPr>
              <a:buNone/>
            </a:pPr>
            <a:r>
              <a:rPr lang="en-US" b="1" dirty="0"/>
              <a:t> </a:t>
            </a:r>
          </a:p>
          <a:p>
            <a:pPr>
              <a:buNone/>
            </a:pPr>
            <a:r>
              <a:rPr lang="en-US" b="1" dirty="0" smtClean="0"/>
              <a:t>      The </a:t>
            </a:r>
            <a:r>
              <a:rPr lang="en-US" b="1" dirty="0"/>
              <a:t>country’s commercial cattle decreased approximately 61.74% </a:t>
            </a:r>
            <a:r>
              <a:rPr lang="en-US" b="1" dirty="0" smtClean="0"/>
              <a:t> </a:t>
            </a:r>
          </a:p>
          <a:p>
            <a:pPr>
              <a:buNone/>
            </a:pPr>
            <a:r>
              <a:rPr lang="en-US" b="1" dirty="0"/>
              <a:t> </a:t>
            </a:r>
            <a:r>
              <a:rPr lang="en-US" b="1" dirty="0" smtClean="0"/>
              <a:t>     from </a:t>
            </a:r>
            <a:r>
              <a:rPr lang="en-US" b="1" dirty="0"/>
              <a:t>1981 (463,200 heads)  to  2010 (163,556 heads).</a:t>
            </a:r>
          </a:p>
          <a:p>
            <a:pPr>
              <a:buNone/>
            </a:pPr>
            <a:r>
              <a:rPr lang="en-US" b="1" dirty="0"/>
              <a:t> </a:t>
            </a:r>
            <a:r>
              <a:rPr lang="en-US" b="1" dirty="0" smtClean="0"/>
              <a:t>                     </a:t>
            </a:r>
            <a:endParaRPr lang="en-US" b="1" dirty="0"/>
          </a:p>
          <a:p>
            <a:pPr>
              <a:buNone/>
            </a:pPr>
            <a:r>
              <a:rPr lang="en-US" b="1" dirty="0" smtClean="0"/>
              <a:t>      The </a:t>
            </a:r>
            <a:r>
              <a:rPr lang="en-US" b="1" dirty="0"/>
              <a:t>top 4 regions having the highest inventory of commercial cattle </a:t>
            </a:r>
            <a:r>
              <a:rPr lang="en-US" b="1" dirty="0" smtClean="0"/>
              <a:t>is </a:t>
            </a:r>
            <a:r>
              <a:rPr lang="en-US" b="1" dirty="0"/>
              <a:t>shown in below.</a:t>
            </a:r>
          </a:p>
          <a:p>
            <a:pPr>
              <a:buNone/>
            </a:pPr>
            <a:r>
              <a:rPr lang="en-US" b="1" dirty="0"/>
              <a:t> </a:t>
            </a:r>
          </a:p>
          <a:p>
            <a:pPr>
              <a:buNone/>
            </a:pPr>
            <a:r>
              <a:rPr lang="en-US" dirty="0"/>
              <a:t> </a:t>
            </a:r>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82000" cy="1066800"/>
          </a:xfrm>
        </p:spPr>
        <p:txBody>
          <a:bodyPr>
            <a:normAutofit/>
          </a:bodyPr>
          <a:lstStyle/>
          <a:p>
            <a:pPr algn="l"/>
            <a:r>
              <a:rPr lang="en-US" sz="2800" b="1" dirty="0"/>
              <a:t>V.	Summary:</a:t>
            </a:r>
            <a:r>
              <a:rPr lang="en-US" sz="2800" dirty="0"/>
              <a:t/>
            </a:r>
            <a:br>
              <a:rPr lang="en-US" sz="2800" dirty="0"/>
            </a:br>
            <a:endParaRPr lang="en-US" sz="2800" dirty="0"/>
          </a:p>
        </p:txBody>
      </p:sp>
      <p:sp>
        <p:nvSpPr>
          <p:cNvPr id="3" name="Content Placeholder 2"/>
          <p:cNvSpPr>
            <a:spLocks noGrp="1"/>
          </p:cNvSpPr>
          <p:nvPr>
            <p:ph idx="1"/>
          </p:nvPr>
        </p:nvSpPr>
        <p:spPr>
          <a:xfrm>
            <a:off x="304800" y="914400"/>
            <a:ext cx="8382000" cy="5211763"/>
          </a:xfrm>
        </p:spPr>
        <p:txBody>
          <a:bodyPr>
            <a:noAutofit/>
          </a:bodyPr>
          <a:lstStyle/>
          <a:p>
            <a:pPr marL="514350" lvl="0" indent="-514350" algn="just">
              <a:buFont typeface="+mj-lt"/>
              <a:buAutoNum type="arabicPeriod"/>
            </a:pPr>
            <a:r>
              <a:rPr lang="en-US" sz="1800" dirty="0" smtClean="0"/>
              <a:t>The </a:t>
            </a:r>
            <a:r>
              <a:rPr lang="en-US" sz="1800" dirty="0"/>
              <a:t>commercial cattle raising sector have come to a “crossroad</a:t>
            </a:r>
            <a:r>
              <a:rPr lang="en-US" sz="1800" dirty="0" smtClean="0"/>
              <a:t>”.    They </a:t>
            </a:r>
            <a:r>
              <a:rPr lang="en-US" sz="1800" dirty="0"/>
              <a:t>should realize that their method of cattle production, which is cheaper, is largely dependent on the size of grazing land.   The significantly faster growth rate of the </a:t>
            </a:r>
            <a:r>
              <a:rPr lang="en-US" sz="1800" dirty="0" err="1"/>
              <a:t>Pilipinos</a:t>
            </a:r>
            <a:r>
              <a:rPr lang="en-US" sz="1800" dirty="0"/>
              <a:t> people would create pressure on land utilization.</a:t>
            </a:r>
          </a:p>
          <a:p>
            <a:pPr algn="just">
              <a:buNone/>
            </a:pPr>
            <a:r>
              <a:rPr lang="en-US" sz="1800" dirty="0"/>
              <a:t> </a:t>
            </a:r>
          </a:p>
          <a:p>
            <a:pPr algn="just">
              <a:buNone/>
            </a:pPr>
            <a:r>
              <a:rPr lang="en-US" sz="1800" dirty="0" smtClean="0"/>
              <a:t>          The </a:t>
            </a:r>
            <a:r>
              <a:rPr lang="en-US" sz="1800" dirty="0"/>
              <a:t>only hope is the declaration by higher government authorities </a:t>
            </a:r>
            <a:r>
              <a:rPr lang="en-US" sz="1800" dirty="0" smtClean="0"/>
              <a:t>that  the</a:t>
            </a:r>
          </a:p>
          <a:p>
            <a:pPr algn="just">
              <a:buNone/>
            </a:pPr>
            <a:r>
              <a:rPr lang="en-US" sz="1800" dirty="0"/>
              <a:t> </a:t>
            </a:r>
            <a:r>
              <a:rPr lang="en-US" sz="1800" dirty="0" smtClean="0"/>
              <a:t>         remaining </a:t>
            </a:r>
            <a:r>
              <a:rPr lang="en-US" sz="1800" dirty="0"/>
              <a:t>115,000 hectares be declared as permanent </a:t>
            </a:r>
            <a:r>
              <a:rPr lang="en-US" sz="1800" dirty="0" smtClean="0"/>
              <a:t> </a:t>
            </a:r>
            <a:r>
              <a:rPr lang="en-US" sz="1800" dirty="0"/>
              <a:t>grazing land.   </a:t>
            </a:r>
            <a:endParaRPr lang="en-US" sz="1800" dirty="0" smtClean="0"/>
          </a:p>
          <a:p>
            <a:pPr algn="just">
              <a:buNone/>
            </a:pPr>
            <a:r>
              <a:rPr lang="en-US" sz="1800" dirty="0"/>
              <a:t> </a:t>
            </a:r>
            <a:r>
              <a:rPr lang="en-US" sz="1800" dirty="0" smtClean="0"/>
              <a:t>         If </a:t>
            </a:r>
            <a:r>
              <a:rPr lang="en-US" sz="1800" dirty="0"/>
              <a:t>done, then the cattle raisers can focus on </a:t>
            </a:r>
            <a:r>
              <a:rPr lang="en-US" sz="1800" dirty="0" smtClean="0"/>
              <a:t>production </a:t>
            </a:r>
            <a:r>
              <a:rPr lang="en-US" sz="1800" dirty="0"/>
              <a:t>and reproduction </a:t>
            </a:r>
            <a:endParaRPr lang="en-US" sz="1800" dirty="0" smtClean="0"/>
          </a:p>
          <a:p>
            <a:pPr algn="just">
              <a:buNone/>
            </a:pPr>
            <a:r>
              <a:rPr lang="en-US" sz="1800" dirty="0"/>
              <a:t> </a:t>
            </a:r>
            <a:r>
              <a:rPr lang="en-US" sz="1800" dirty="0" smtClean="0"/>
              <a:t>         endeavors</a:t>
            </a:r>
            <a:r>
              <a:rPr lang="en-US" sz="1800" dirty="0"/>
              <a:t>.                                                                                              </a:t>
            </a:r>
          </a:p>
          <a:p>
            <a:pPr algn="just">
              <a:buNone/>
            </a:pPr>
            <a:r>
              <a:rPr lang="en-US" sz="1800" dirty="0"/>
              <a:t> </a:t>
            </a:r>
            <a:r>
              <a:rPr lang="en-US" sz="1800" dirty="0" smtClean="0"/>
              <a:t> </a:t>
            </a:r>
            <a:endParaRPr lang="en-US" sz="1800" dirty="0"/>
          </a:p>
          <a:p>
            <a:pPr lvl="0" algn="just">
              <a:buNone/>
            </a:pPr>
            <a:r>
              <a:rPr lang="en-US" sz="1800" dirty="0" smtClean="0"/>
              <a:t>  2.    If </a:t>
            </a:r>
            <a:r>
              <a:rPr lang="en-US" sz="1800" dirty="0"/>
              <a:t>the cattle industry is to thrive well in this country, the only available area, if you may call it, is in the backyard of small farmers.  The commercial cattle raisers should   take an active role in developing the “backyard farm”.  With better stock, management experience and technology, they will have great and significant impact on the poor management and low productivity of the backyard.</a:t>
            </a:r>
          </a:p>
          <a:p>
            <a:pPr algn="just">
              <a:buNone/>
            </a:pPr>
            <a:r>
              <a:rPr lang="en-US" sz="1800" dirty="0"/>
              <a:t> </a:t>
            </a:r>
          </a:p>
          <a:p>
            <a:pPr algn="just">
              <a:buNone/>
            </a:pPr>
            <a:r>
              <a:rPr lang="en-US" sz="1800" dirty="0" smtClean="0"/>
              <a:t>         </a:t>
            </a:r>
            <a:endParaRPr lang="en-US"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533400" y="914400"/>
            <a:ext cx="8153400" cy="5211763"/>
          </a:xfrm>
        </p:spPr>
        <p:txBody>
          <a:bodyPr>
            <a:normAutofit/>
          </a:bodyPr>
          <a:lstStyle/>
          <a:p>
            <a:pPr>
              <a:buNone/>
            </a:pPr>
            <a:endParaRPr lang="en-US" sz="2400" dirty="0" smtClean="0"/>
          </a:p>
          <a:p>
            <a:pPr>
              <a:buNone/>
            </a:pPr>
            <a:r>
              <a:rPr lang="en-US" sz="2400" dirty="0" smtClean="0"/>
              <a:t>     We </a:t>
            </a:r>
            <a:r>
              <a:rPr lang="en-US" sz="2400" dirty="0"/>
              <a:t>in the livestock industry could make this sector a viable, if not a progressive one.   This is where the small Pilipino farmer could make a decent income from his livestock.</a:t>
            </a:r>
          </a:p>
          <a:p>
            <a:pPr>
              <a:buNone/>
            </a:pPr>
            <a:r>
              <a:rPr lang="en-US" sz="2400" dirty="0"/>
              <a:t> </a:t>
            </a:r>
          </a:p>
          <a:p>
            <a:pPr>
              <a:buNone/>
            </a:pPr>
            <a:r>
              <a:rPr lang="en-US" sz="2400" dirty="0" smtClean="0"/>
              <a:t>     Let </a:t>
            </a:r>
            <a:r>
              <a:rPr lang="en-US" sz="2400" dirty="0"/>
              <a:t>us therefore take up the challenge by focusing our resources, time and effort to make this neglected sector of the cattle industry a successful endeavor.</a:t>
            </a:r>
          </a:p>
          <a:p>
            <a:pPr>
              <a:buNone/>
            </a:pPr>
            <a:r>
              <a:rPr lang="en-US" sz="2400" dirty="0"/>
              <a:t> </a:t>
            </a:r>
          </a:p>
          <a:p>
            <a:pPr>
              <a:buNone/>
            </a:pPr>
            <a:r>
              <a:rPr lang="en-US" sz="2400" dirty="0"/>
              <a:t> </a:t>
            </a:r>
          </a:p>
          <a:p>
            <a:pPr>
              <a:buNone/>
            </a:pPr>
            <a:r>
              <a:rPr lang="en-US" sz="2400" dirty="0" smtClean="0"/>
              <a:t>     Thank </a:t>
            </a:r>
            <a:r>
              <a:rPr lang="en-US" sz="2400" dirty="0"/>
              <a:t>you  and a good day to all.</a:t>
            </a:r>
          </a:p>
          <a:p>
            <a:pPr>
              <a:buNone/>
            </a:pPr>
            <a:r>
              <a:rPr lang="en-US" sz="2400" dirty="0"/>
              <a:t> </a:t>
            </a:r>
          </a:p>
          <a:p>
            <a:pPr>
              <a:buNone/>
            </a:pP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228600" y="914401"/>
            <a:ext cx="8686800" cy="5410200"/>
          </a:xfrm>
        </p:spPr>
        <p:txBody>
          <a:bodyPr>
            <a:noAutofit/>
          </a:bodyPr>
          <a:lstStyle/>
          <a:p>
            <a:pPr>
              <a:buNone/>
            </a:pPr>
            <a:r>
              <a:rPr lang="en-US" sz="2000" dirty="0"/>
              <a:t>Presented by:</a:t>
            </a:r>
          </a:p>
          <a:p>
            <a:pPr>
              <a:buNone/>
            </a:pPr>
            <a:endParaRPr lang="en-US" sz="2000" dirty="0"/>
          </a:p>
          <a:p>
            <a:pPr>
              <a:buNone/>
            </a:pPr>
            <a:r>
              <a:rPr lang="en-US" sz="2000" dirty="0"/>
              <a:t>                   JULIAN M. MONTEMAYOR</a:t>
            </a:r>
          </a:p>
          <a:p>
            <a:pPr>
              <a:buNone/>
            </a:pPr>
            <a:r>
              <a:rPr lang="en-US" sz="2000" dirty="0"/>
              <a:t>                   </a:t>
            </a:r>
            <a:r>
              <a:rPr lang="en-US" sz="2000" dirty="0" err="1"/>
              <a:t>Sarangani</a:t>
            </a:r>
            <a:r>
              <a:rPr lang="en-US" sz="2000" dirty="0"/>
              <a:t> Agricultural </a:t>
            </a:r>
            <a:r>
              <a:rPr lang="en-US" sz="2000" dirty="0" err="1"/>
              <a:t>Co.,Inc</a:t>
            </a:r>
            <a:r>
              <a:rPr lang="en-US" sz="2000" dirty="0"/>
              <a:t>.</a:t>
            </a:r>
          </a:p>
          <a:p>
            <a:pPr>
              <a:buNone/>
            </a:pPr>
            <a:r>
              <a:rPr lang="en-US" sz="2000" dirty="0"/>
              <a:t>                   </a:t>
            </a:r>
            <a:r>
              <a:rPr lang="en-US" sz="2000" dirty="0" err="1"/>
              <a:t>Alabel</a:t>
            </a:r>
            <a:r>
              <a:rPr lang="en-US" sz="2000" dirty="0"/>
              <a:t>, </a:t>
            </a:r>
            <a:r>
              <a:rPr lang="en-US" sz="2000" dirty="0" err="1"/>
              <a:t>Sarangani</a:t>
            </a:r>
            <a:endParaRPr lang="en-US" sz="2000" dirty="0"/>
          </a:p>
          <a:p>
            <a:pPr>
              <a:buNone/>
            </a:pPr>
            <a:r>
              <a:rPr lang="en-US" sz="2000" dirty="0"/>
              <a:t> </a:t>
            </a:r>
          </a:p>
          <a:p>
            <a:pPr>
              <a:buNone/>
            </a:pPr>
            <a:endParaRPr lang="en-US" sz="2000" dirty="0"/>
          </a:p>
          <a:p>
            <a:pPr>
              <a:buNone/>
            </a:pPr>
            <a:r>
              <a:rPr lang="en-US" sz="2000" dirty="0"/>
              <a:t>       References:</a:t>
            </a:r>
          </a:p>
          <a:p>
            <a:pPr>
              <a:buNone/>
            </a:pPr>
            <a:r>
              <a:rPr lang="en-US" sz="2000" dirty="0"/>
              <a:t> </a:t>
            </a:r>
          </a:p>
          <a:p>
            <a:pPr lvl="0">
              <a:buNone/>
            </a:pPr>
            <a:r>
              <a:rPr lang="en-US" sz="2000" dirty="0"/>
              <a:t> Department of Agriculture</a:t>
            </a:r>
          </a:p>
          <a:p>
            <a:pPr lvl="0">
              <a:buNone/>
            </a:pPr>
            <a:r>
              <a:rPr lang="en-US" sz="2000" dirty="0"/>
              <a:t> Department of Environment &amp; Natural Resources</a:t>
            </a:r>
          </a:p>
          <a:p>
            <a:pPr lvl="0">
              <a:buNone/>
            </a:pPr>
            <a:r>
              <a:rPr lang="en-US" sz="2000" dirty="0"/>
              <a:t> Federation of Cattle Raisers Association of the Philippines</a:t>
            </a:r>
          </a:p>
          <a:p>
            <a:pPr lvl="0">
              <a:buNone/>
            </a:pPr>
            <a:r>
              <a:rPr lang="en-US" sz="2000" dirty="0"/>
              <a:t> Large Animal Cattle Raisers Association of Mindanao</a:t>
            </a:r>
          </a:p>
          <a:p>
            <a:pPr lvl="0">
              <a:buNone/>
            </a:pPr>
            <a:r>
              <a:rPr lang="en-US" sz="2000" dirty="0"/>
              <a:t> Mt. </a:t>
            </a:r>
            <a:r>
              <a:rPr lang="en-US" sz="2000" dirty="0" err="1"/>
              <a:t>Matutum</a:t>
            </a:r>
            <a:r>
              <a:rPr lang="en-US" sz="2000" dirty="0"/>
              <a:t> Cattle Raisers &amp; Breeders Multi-Purpose Coop</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228600" y="533400"/>
            <a:ext cx="8458200" cy="762000"/>
          </a:xfrm>
        </p:spPr>
        <p:txBody>
          <a:bodyPr>
            <a:noAutofit/>
          </a:bodyPr>
          <a:lstStyle/>
          <a:p>
            <a:r>
              <a:rPr lang="en-US" sz="2000" b="1" dirty="0"/>
              <a:t>Table 1.</a:t>
            </a:r>
            <a:r>
              <a:rPr lang="en-US" sz="2000" dirty="0"/>
              <a:t/>
            </a:r>
            <a:br>
              <a:rPr lang="en-US" sz="2000" dirty="0"/>
            </a:br>
            <a:r>
              <a:rPr lang="en-US" sz="2000" b="1" dirty="0"/>
              <a:t>Total Cattle Population : Philippines</a:t>
            </a:r>
            <a:r>
              <a:rPr lang="en-US" sz="2000" dirty="0"/>
              <a:t/>
            </a:r>
            <a:br>
              <a:rPr lang="en-US" sz="2000" dirty="0"/>
            </a:br>
            <a:r>
              <a:rPr lang="en-US" sz="2000" b="1" dirty="0"/>
              <a:t> </a:t>
            </a:r>
            <a:r>
              <a:rPr lang="en-US" sz="2000" dirty="0"/>
              <a:t/>
            </a:r>
            <a:br>
              <a:rPr lang="en-US" sz="2000" dirty="0"/>
            </a:br>
            <a:endParaRPr lang="en-US" sz="2000" dirty="0"/>
          </a:p>
        </p:txBody>
      </p:sp>
      <p:graphicFrame>
        <p:nvGraphicFramePr>
          <p:cNvPr id="4" name="Content Placeholder 3"/>
          <p:cNvGraphicFramePr>
            <a:graphicFrameLocks noGrp="1"/>
          </p:cNvGraphicFramePr>
          <p:nvPr>
            <p:ph idx="1"/>
          </p:nvPr>
        </p:nvGraphicFramePr>
        <p:xfrm>
          <a:off x="457200" y="12954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a:buNone/>
            </a:pPr>
            <a:endParaRPr lang="en-US" dirty="0"/>
          </a:p>
          <a:p>
            <a:pPr>
              <a:buNone/>
            </a:pPr>
            <a:r>
              <a:rPr lang="en-US" dirty="0"/>
              <a:t> </a:t>
            </a:r>
          </a:p>
          <a:p>
            <a:pPr>
              <a:buNone/>
            </a:pPr>
            <a:r>
              <a:rPr lang="en-US" dirty="0"/>
              <a:t> </a:t>
            </a:r>
          </a:p>
          <a:p>
            <a:endParaRPr lang="en-US" dirty="0"/>
          </a:p>
        </p:txBody>
      </p:sp>
      <p:graphicFrame>
        <p:nvGraphicFramePr>
          <p:cNvPr id="4" name="Table 3"/>
          <p:cNvGraphicFramePr>
            <a:graphicFrameLocks noGrp="1"/>
          </p:cNvGraphicFramePr>
          <p:nvPr/>
        </p:nvGraphicFramePr>
        <p:xfrm>
          <a:off x="533400" y="2057402"/>
          <a:ext cx="7924800" cy="3809996"/>
        </p:xfrm>
        <a:graphic>
          <a:graphicData uri="http://schemas.openxmlformats.org/drawingml/2006/table">
            <a:tbl>
              <a:tblPr/>
              <a:tblGrid>
                <a:gridCol w="2455440"/>
                <a:gridCol w="1368783"/>
                <a:gridCol w="1368783"/>
                <a:gridCol w="1368783"/>
                <a:gridCol w="1363011"/>
              </a:tblGrid>
              <a:tr h="469610">
                <a:tc>
                  <a:txBody>
                    <a:bodyPr/>
                    <a:lstStyle/>
                    <a:p>
                      <a:pPr marL="0" marR="0" algn="ctr">
                        <a:spcBef>
                          <a:spcPts val="0"/>
                        </a:spcBef>
                        <a:spcAft>
                          <a:spcPts val="0"/>
                        </a:spcAft>
                      </a:pPr>
                      <a:r>
                        <a:rPr lang="en-US" sz="1400">
                          <a:solidFill>
                            <a:srgbClr val="002060"/>
                          </a:solidFill>
                          <a:latin typeface="Arial"/>
                          <a:ea typeface="Calibri"/>
                          <a:cs typeface="Times New Roman"/>
                        </a:rPr>
                        <a:t>Region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2001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2002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2003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Rank</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9223">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26,995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28,022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26,604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610">
                <a:tc>
                  <a:txBody>
                    <a:bodyPr/>
                    <a:lstStyle/>
                    <a:p>
                      <a:pPr marL="0" marR="0" algn="ctr">
                        <a:spcBef>
                          <a:spcPts val="0"/>
                        </a:spcBef>
                        <a:spcAft>
                          <a:spcPts val="0"/>
                        </a:spcAft>
                      </a:pPr>
                      <a:r>
                        <a:rPr lang="en-US" sz="1400">
                          <a:solidFill>
                            <a:srgbClr val="002060"/>
                          </a:solidFill>
                          <a:latin typeface="Arial"/>
                          <a:ea typeface="Calibri"/>
                          <a:cs typeface="Times New Roman"/>
                        </a:rPr>
                        <a:t>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37,871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37,923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41,093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610">
                <a:tc>
                  <a:txBody>
                    <a:bodyPr/>
                    <a:lstStyle/>
                    <a:p>
                      <a:pPr marL="0" marR="0" algn="ctr">
                        <a:spcBef>
                          <a:spcPts val="0"/>
                        </a:spcBef>
                        <a:spcAft>
                          <a:spcPts val="0"/>
                        </a:spcAft>
                      </a:pPr>
                      <a:r>
                        <a:rPr lang="en-US" sz="1400">
                          <a:solidFill>
                            <a:srgbClr val="002060"/>
                          </a:solidFill>
                          <a:latin typeface="Arial"/>
                          <a:ea typeface="Calibri"/>
                          <a:cs typeface="Times New Roman"/>
                        </a:rPr>
                        <a:t>10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27,105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23,088</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22,468</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610">
                <a:tc>
                  <a:txBody>
                    <a:bodyPr/>
                    <a:lstStyle/>
                    <a:p>
                      <a:pPr marL="0" marR="0" algn="ctr">
                        <a:spcBef>
                          <a:spcPts val="0"/>
                        </a:spcBef>
                        <a:spcAft>
                          <a:spcPts val="0"/>
                        </a:spcAft>
                      </a:pPr>
                      <a:r>
                        <a:rPr lang="en-US" sz="1400">
                          <a:solidFill>
                            <a:srgbClr val="002060"/>
                          </a:solidFill>
                          <a:latin typeface="Arial"/>
                          <a:ea typeface="Calibri"/>
                          <a:cs typeface="Times New Roman"/>
                        </a:rPr>
                        <a:t>12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3,149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24,358</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21,224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solidFill>
                            <a:srgbClr val="002060"/>
                          </a:solidFill>
                          <a:latin typeface="Arial"/>
                          <a:ea typeface="Calibri"/>
                          <a:cs typeface="Times New Roman"/>
                        </a:rPr>
                        <a:t>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2333">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Philippines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188,230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182,666</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a:solidFill>
                          <a:srgbClr val="002060"/>
                        </a:solidFill>
                        <a:latin typeface="Arial"/>
                        <a:ea typeface="Calibri"/>
                        <a:cs typeface="Times New Roman"/>
                      </a:endParaRPr>
                    </a:p>
                    <a:p>
                      <a:pPr marL="0" marR="0" algn="ctr">
                        <a:spcBef>
                          <a:spcPts val="0"/>
                        </a:spcBef>
                        <a:spcAft>
                          <a:spcPts val="0"/>
                        </a:spcAft>
                      </a:pPr>
                      <a:r>
                        <a:rPr lang="en-US" sz="1400">
                          <a:solidFill>
                            <a:srgbClr val="002060"/>
                          </a:solidFill>
                          <a:latin typeface="Arial"/>
                          <a:ea typeface="Calibri"/>
                          <a:cs typeface="Times New Roman"/>
                        </a:rPr>
                        <a:t>177,204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solidFill>
                          <a:srgbClr val="002060"/>
                        </a:solidFill>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409" name="Rectangle 1"/>
          <p:cNvSpPr>
            <a:spLocks noGrp="1" noChangeArrowheads="1"/>
          </p:cNvSpPr>
          <p:nvPr>
            <p:ph type="title"/>
          </p:nvPr>
        </p:nvSpPr>
        <p:spPr bwMode="auto">
          <a:xfrm>
            <a:off x="228600" y="381000"/>
            <a:ext cx="86106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dirty="0"/>
              <a:t>Table No.2</a:t>
            </a:r>
            <a:br>
              <a:rPr lang="en-US" dirty="0"/>
            </a:br>
            <a:r>
              <a:rPr lang="en-US" dirty="0"/>
              <a:t>Cattle Inventory :  Commercial</a:t>
            </a:r>
            <a:br>
              <a:rPr lang="en-US" dirty="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381000" y="1066800"/>
            <a:ext cx="8305800" cy="5059363"/>
          </a:xfrm>
        </p:spPr>
        <p:txBody>
          <a:bodyPr>
            <a:normAutofit fontScale="77500" lnSpcReduction="20000"/>
          </a:bodyPr>
          <a:lstStyle/>
          <a:p>
            <a:pPr>
              <a:buNone/>
            </a:pPr>
            <a:r>
              <a:rPr lang="en-US" dirty="0" smtClean="0"/>
              <a:t>     Since </a:t>
            </a:r>
            <a:r>
              <a:rPr lang="en-US" dirty="0"/>
              <a:t>most commercial farms are engaged in breeding, a decline in their number and inventory would indicate a corresponding decrease in the already dwindling breeding base and a subsequent drop in the domestic source of feeder stock for the backyard sector.  It also implies that there is a decline in the number of farms with financial resources, organization, technology and know-how to perform efficient farm operations.</a:t>
            </a:r>
          </a:p>
          <a:p>
            <a:pPr>
              <a:buNone/>
            </a:pPr>
            <a:r>
              <a:rPr lang="en-US" dirty="0"/>
              <a:t> </a:t>
            </a:r>
          </a:p>
          <a:p>
            <a:pPr>
              <a:buNone/>
            </a:pPr>
            <a:r>
              <a:rPr lang="en-US" dirty="0" smtClean="0"/>
              <a:t>      Unfortunately</a:t>
            </a:r>
            <a:r>
              <a:rPr lang="en-US" dirty="0"/>
              <a:t>, we have not taken advantage of recent advances in cattle production.  As  far as I can remember the national average calving have never gone higher than 52%.  Take   a look at the latest  data </a:t>
            </a:r>
            <a:r>
              <a:rPr lang="en-US" dirty="0" smtClean="0"/>
              <a:t>on  </a:t>
            </a:r>
            <a:r>
              <a:rPr lang="en-US" dirty="0"/>
              <a:t>Table   No.3.</a:t>
            </a:r>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800" dirty="0"/>
              <a:t>Table 3</a:t>
            </a:r>
          </a:p>
        </p:txBody>
      </p:sp>
      <p:sp>
        <p:nvSpPr>
          <p:cNvPr id="3" name="Content Placeholder 2"/>
          <p:cNvSpPr>
            <a:spLocks noGrp="1"/>
          </p:cNvSpPr>
          <p:nvPr>
            <p:ph idx="1"/>
          </p:nvPr>
        </p:nvSpPr>
        <p:spPr>
          <a:xfrm>
            <a:off x="457200" y="1066800"/>
            <a:ext cx="8229600" cy="5059363"/>
          </a:xfrm>
        </p:spPr>
        <p:txBody>
          <a:bodyPr>
            <a:normAutofit/>
          </a:bodyPr>
          <a:lstStyle/>
          <a:p>
            <a:pPr>
              <a:buNone/>
            </a:pPr>
            <a:endParaRPr lang="en-US" dirty="0"/>
          </a:p>
          <a:p>
            <a:endParaRPr lang="en-US" dirty="0"/>
          </a:p>
        </p:txBody>
      </p:sp>
      <p:graphicFrame>
        <p:nvGraphicFramePr>
          <p:cNvPr id="4" name="Table 3"/>
          <p:cNvGraphicFramePr>
            <a:graphicFrameLocks noGrp="1"/>
          </p:cNvGraphicFramePr>
          <p:nvPr/>
        </p:nvGraphicFramePr>
        <p:xfrm>
          <a:off x="609600" y="1219201"/>
          <a:ext cx="7696200" cy="4114801"/>
        </p:xfrm>
        <a:graphic>
          <a:graphicData uri="http://schemas.openxmlformats.org/drawingml/2006/table">
            <a:tbl>
              <a:tblPr/>
              <a:tblGrid>
                <a:gridCol w="2763109"/>
                <a:gridCol w="1084991"/>
                <a:gridCol w="1924050"/>
                <a:gridCol w="1924050"/>
              </a:tblGrid>
              <a:tr h="792623">
                <a:tc>
                  <a:txBody>
                    <a:bodyPr/>
                    <a:lstStyle/>
                    <a:p>
                      <a:pPr marL="0" marR="0" algn="just">
                        <a:spcBef>
                          <a:spcPts val="0"/>
                        </a:spcBef>
                        <a:spcAft>
                          <a:spcPts val="0"/>
                        </a:spcAft>
                      </a:pPr>
                      <a:endParaRPr lang="en-US" sz="1000" b="1" dirty="0">
                        <a:solidFill>
                          <a:srgbClr val="002060"/>
                        </a:solidFill>
                        <a:latin typeface="Arial"/>
                        <a:ea typeface="Calibri"/>
                        <a:cs typeface="Times New Roman"/>
                      </a:endParaRPr>
                    </a:p>
                    <a:p>
                      <a:pPr marL="0" marR="0" algn="just">
                        <a:spcBef>
                          <a:spcPts val="0"/>
                        </a:spcBef>
                        <a:spcAft>
                          <a:spcPts val="0"/>
                        </a:spcAft>
                      </a:pPr>
                      <a:r>
                        <a:rPr lang="en-US" sz="1000" b="1" dirty="0">
                          <a:solidFill>
                            <a:srgbClr val="002060"/>
                          </a:solidFill>
                          <a:latin typeface="Arial"/>
                          <a:ea typeface="Calibri"/>
                          <a:cs typeface="Times New Roman"/>
                        </a:rPr>
                        <a:t>Commercial  Operations  </a:t>
                      </a:r>
                      <a:endParaRPr lang="en-US" sz="1000" b="1" dirty="0" smtClean="0">
                        <a:solidFill>
                          <a:srgbClr val="002060"/>
                        </a:solidFill>
                        <a:latin typeface="Arial"/>
                        <a:ea typeface="Calibri"/>
                        <a:cs typeface="Times New Roman"/>
                      </a:endParaRPr>
                    </a:p>
                    <a:p>
                      <a:pPr marL="0" marR="0" algn="just">
                        <a:spcBef>
                          <a:spcPts val="0"/>
                        </a:spcBef>
                        <a:spcAft>
                          <a:spcPts val="0"/>
                        </a:spcAft>
                      </a:pPr>
                      <a:r>
                        <a:rPr lang="en-US" sz="1000" b="1" dirty="0" smtClean="0">
                          <a:solidFill>
                            <a:srgbClr val="002060"/>
                          </a:solidFill>
                          <a:latin typeface="Arial"/>
                          <a:ea typeface="Calibri"/>
                          <a:cs typeface="Times New Roman"/>
                        </a:rPr>
                        <a:t>  </a:t>
                      </a:r>
                      <a:endParaRPr lang="en-US" sz="1100" b="1" dirty="0">
                        <a:latin typeface="Calibri"/>
                        <a:ea typeface="Calibri"/>
                        <a:cs typeface="Times New Roman"/>
                      </a:endParaRPr>
                    </a:p>
                    <a:p>
                      <a:pPr marL="0" marR="0">
                        <a:spcBef>
                          <a:spcPts val="0"/>
                        </a:spcBef>
                        <a:spcAft>
                          <a:spcPts val="0"/>
                        </a:spcAft>
                      </a:pPr>
                      <a:r>
                        <a:rPr lang="en-US" sz="900" b="1" dirty="0">
                          <a:solidFill>
                            <a:srgbClr val="002060"/>
                          </a:solidFill>
                          <a:latin typeface="Calibri"/>
                          <a:ea typeface="Calibri"/>
                          <a:cs typeface="Times New Roman"/>
                        </a:rPr>
                        <a:t>Breeding Base, Calving rate ,Mortality Rate            </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400" b="1">
                          <a:solidFill>
                            <a:srgbClr val="002060"/>
                          </a:solidFill>
                          <a:latin typeface="Arial"/>
                          <a:ea typeface="Calibri"/>
                          <a:cs typeface="Times New Roman"/>
                        </a:rPr>
                        <a:t> </a:t>
                      </a:r>
                      <a:endParaRPr lang="en-US" sz="1100" b="1">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1400" b="1">
                        <a:solidFill>
                          <a:srgbClr val="002060"/>
                        </a:solidFill>
                        <a:latin typeface="Arial"/>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1400" b="1">
                        <a:solidFill>
                          <a:srgbClr val="002060"/>
                        </a:solidFill>
                        <a:latin typeface="Arial"/>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649">
                <a:tc>
                  <a:txBody>
                    <a:bodyPr/>
                    <a:lstStyle/>
                    <a:p>
                      <a:pPr marL="0" marR="0" algn="just">
                        <a:spcBef>
                          <a:spcPts val="0"/>
                        </a:spcBef>
                        <a:spcAft>
                          <a:spcPts val="0"/>
                        </a:spcAft>
                      </a:pPr>
                      <a:endParaRPr lang="en-US" sz="1100" b="1" dirty="0">
                        <a:solidFill>
                          <a:srgbClr val="002060"/>
                        </a:solidFill>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2000</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2001</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2002</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747">
                <a:tc>
                  <a:txBody>
                    <a:bodyPr/>
                    <a:lstStyle/>
                    <a:p>
                      <a:pPr marL="0" marR="0" algn="ctr">
                        <a:spcBef>
                          <a:spcPts val="0"/>
                        </a:spcBef>
                        <a:spcAft>
                          <a:spcPts val="0"/>
                        </a:spcAft>
                      </a:pPr>
                      <a:r>
                        <a:rPr lang="en-US" sz="1100" b="1">
                          <a:solidFill>
                            <a:srgbClr val="002060"/>
                          </a:solidFill>
                          <a:latin typeface="Arial"/>
                          <a:ea typeface="Calibri"/>
                          <a:cs typeface="Times New Roman"/>
                        </a:rPr>
                        <a:t>Heifers</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dirty="0">
                          <a:solidFill>
                            <a:srgbClr val="002060"/>
                          </a:solidFill>
                          <a:latin typeface="Calibri"/>
                          <a:ea typeface="Calibri"/>
                          <a:cs typeface="Times New Roman"/>
                        </a:rPr>
                        <a:t>36,507</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33,616</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33,056</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747">
                <a:tc>
                  <a:txBody>
                    <a:bodyPr/>
                    <a:lstStyle/>
                    <a:p>
                      <a:pPr marL="0" marR="0" algn="ctr">
                        <a:spcBef>
                          <a:spcPts val="0"/>
                        </a:spcBef>
                        <a:spcAft>
                          <a:spcPts val="0"/>
                        </a:spcAft>
                      </a:pPr>
                      <a:r>
                        <a:rPr lang="en-US" sz="1100" b="1">
                          <a:solidFill>
                            <a:srgbClr val="002060"/>
                          </a:solidFill>
                          <a:latin typeface="Arial"/>
                          <a:ea typeface="Calibri"/>
                          <a:cs typeface="Times New Roman"/>
                        </a:rPr>
                        <a:t>Cows</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a:solidFill>
                            <a:srgbClr val="002060"/>
                          </a:solidFill>
                          <a:latin typeface="Calibri"/>
                          <a:ea typeface="Calibri"/>
                          <a:cs typeface="Times New Roman"/>
                        </a:rPr>
                        <a:t>81,484</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87,433</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81,391</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747">
                <a:tc>
                  <a:txBody>
                    <a:bodyPr/>
                    <a:lstStyle/>
                    <a:p>
                      <a:pPr marL="0" marR="0" algn="ctr">
                        <a:spcBef>
                          <a:spcPts val="0"/>
                        </a:spcBef>
                        <a:spcAft>
                          <a:spcPts val="0"/>
                        </a:spcAft>
                      </a:pPr>
                      <a:r>
                        <a:rPr lang="en-US" sz="1100" b="1">
                          <a:solidFill>
                            <a:srgbClr val="002060"/>
                          </a:solidFill>
                          <a:latin typeface="Arial"/>
                          <a:ea typeface="Calibri"/>
                          <a:cs typeface="Times New Roman"/>
                        </a:rPr>
                        <a:t>Total Breeders</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a:solidFill>
                            <a:srgbClr val="002060"/>
                          </a:solidFill>
                          <a:latin typeface="Calibri"/>
                          <a:ea typeface="Calibri"/>
                          <a:cs typeface="Times New Roman"/>
                        </a:rPr>
                        <a:t>117,991</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121,049</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114,447</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747">
                <a:tc>
                  <a:txBody>
                    <a:bodyPr/>
                    <a:lstStyle/>
                    <a:p>
                      <a:pPr marL="0" marR="0" algn="ctr">
                        <a:spcBef>
                          <a:spcPts val="0"/>
                        </a:spcBef>
                        <a:spcAft>
                          <a:spcPts val="0"/>
                        </a:spcAft>
                      </a:pPr>
                      <a:r>
                        <a:rPr lang="en-US" sz="1100" b="1">
                          <a:solidFill>
                            <a:srgbClr val="002060"/>
                          </a:solidFill>
                          <a:latin typeface="Arial"/>
                          <a:ea typeface="Calibri"/>
                          <a:cs typeface="Times New Roman"/>
                        </a:rPr>
                        <a:t>Calving rate (%)</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a:solidFill>
                            <a:srgbClr val="002060"/>
                          </a:solidFill>
                          <a:latin typeface="Calibri"/>
                          <a:ea typeface="Calibri"/>
                          <a:cs typeface="Times New Roman"/>
                        </a:rPr>
                        <a:t>44.61</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51.99</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46.28</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747">
                <a:tc>
                  <a:txBody>
                    <a:bodyPr/>
                    <a:lstStyle/>
                    <a:p>
                      <a:pPr marL="0" marR="0" algn="ctr">
                        <a:spcBef>
                          <a:spcPts val="0"/>
                        </a:spcBef>
                        <a:spcAft>
                          <a:spcPts val="0"/>
                        </a:spcAft>
                      </a:pPr>
                      <a:r>
                        <a:rPr lang="en-US" sz="1100" b="1">
                          <a:solidFill>
                            <a:srgbClr val="002060"/>
                          </a:solidFill>
                          <a:latin typeface="Arial"/>
                          <a:ea typeface="Calibri"/>
                          <a:cs typeface="Times New Roman"/>
                        </a:rPr>
                        <a:t>Calves born</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a:solidFill>
                            <a:srgbClr val="002060"/>
                          </a:solidFill>
                          <a:latin typeface="Calibri"/>
                          <a:ea typeface="Calibri"/>
                          <a:cs typeface="Times New Roman"/>
                        </a:rPr>
                        <a:t>52,636</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62,933</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52,966</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300">
                <a:tc>
                  <a:txBody>
                    <a:bodyPr/>
                    <a:lstStyle/>
                    <a:p>
                      <a:pPr marL="0" marR="0" algn="ctr">
                        <a:spcBef>
                          <a:spcPts val="0"/>
                        </a:spcBef>
                        <a:spcAft>
                          <a:spcPts val="0"/>
                        </a:spcAft>
                      </a:pPr>
                      <a:endParaRPr lang="en-US" sz="1100" b="1">
                        <a:solidFill>
                          <a:srgbClr val="002060"/>
                        </a:solidFill>
                        <a:latin typeface="Arial"/>
                        <a:ea typeface="Calibri"/>
                        <a:cs typeface="Times New Roman"/>
                      </a:endParaRPr>
                    </a:p>
                    <a:p>
                      <a:pPr marL="0" marR="0" algn="ctr">
                        <a:spcBef>
                          <a:spcPts val="0"/>
                        </a:spcBef>
                        <a:spcAft>
                          <a:spcPts val="0"/>
                        </a:spcAft>
                      </a:pPr>
                      <a:r>
                        <a:rPr lang="en-US" sz="1100" b="1">
                          <a:solidFill>
                            <a:srgbClr val="002060"/>
                          </a:solidFill>
                          <a:latin typeface="Arial"/>
                          <a:ea typeface="Calibri"/>
                          <a:cs typeface="Times New Roman"/>
                        </a:rPr>
                        <a:t>Mortality rate (%)</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100" b="1">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endParaRPr lang="en-US" sz="1100" b="1">
                        <a:solidFill>
                          <a:srgbClr val="002060"/>
                        </a:solidFill>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endParaRPr lang="en-US" sz="1100" b="1" dirty="0">
                        <a:solidFill>
                          <a:srgbClr val="002060"/>
                        </a:solidFill>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747">
                <a:tc>
                  <a:txBody>
                    <a:bodyPr/>
                    <a:lstStyle/>
                    <a:p>
                      <a:pPr marL="0" marR="0" algn="ctr">
                        <a:spcBef>
                          <a:spcPts val="0"/>
                        </a:spcBef>
                        <a:spcAft>
                          <a:spcPts val="0"/>
                        </a:spcAft>
                      </a:pPr>
                      <a:r>
                        <a:rPr lang="en-US" sz="1100" b="1">
                          <a:solidFill>
                            <a:srgbClr val="002060"/>
                          </a:solidFill>
                          <a:latin typeface="Arial"/>
                          <a:ea typeface="Calibri"/>
                          <a:cs typeface="Times New Roman"/>
                        </a:rPr>
                        <a:t>Calves (3%)</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a:solidFill>
                            <a:srgbClr val="002060"/>
                          </a:solidFill>
                          <a:latin typeface="Calibri"/>
                          <a:ea typeface="Calibri"/>
                          <a:cs typeface="Times New Roman"/>
                        </a:rPr>
                        <a:t>1,579</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1,888</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1,589</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747">
                <a:tc>
                  <a:txBody>
                    <a:bodyPr/>
                    <a:lstStyle/>
                    <a:p>
                      <a:pPr marL="0" marR="0" algn="ctr">
                        <a:spcBef>
                          <a:spcPts val="0"/>
                        </a:spcBef>
                        <a:spcAft>
                          <a:spcPts val="0"/>
                        </a:spcAft>
                      </a:pPr>
                      <a:r>
                        <a:rPr lang="en-US" sz="1100" b="1">
                          <a:solidFill>
                            <a:srgbClr val="002060"/>
                          </a:solidFill>
                          <a:latin typeface="Arial"/>
                          <a:ea typeface="Calibri"/>
                          <a:cs typeface="Times New Roman"/>
                        </a:rPr>
                        <a:t>Adults (3%)</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a:solidFill>
                            <a:srgbClr val="002060"/>
                          </a:solidFill>
                          <a:latin typeface="Calibri"/>
                          <a:ea typeface="Calibri"/>
                          <a:cs typeface="Times New Roman"/>
                        </a:rPr>
                        <a:t>3,540</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a:solidFill>
                            <a:srgbClr val="002060"/>
                          </a:solidFill>
                          <a:latin typeface="Arial"/>
                          <a:ea typeface="Calibri"/>
                          <a:cs typeface="Times New Roman"/>
                        </a:rPr>
                        <a:t>3,631</a:t>
                      </a:r>
                      <a:endParaRPr lang="en-US" sz="11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2060"/>
                          </a:solidFill>
                          <a:latin typeface="Arial"/>
                          <a:ea typeface="Calibri"/>
                          <a:cs typeface="Times New Roman"/>
                        </a:rPr>
                        <a:t>3,433</a:t>
                      </a:r>
                      <a:endParaRPr lang="en-US" sz="11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304800" y="990600"/>
            <a:ext cx="8382000" cy="5486400"/>
          </a:xfrm>
        </p:spPr>
        <p:txBody>
          <a:bodyPr>
            <a:normAutofit fontScale="25000" lnSpcReduction="20000"/>
          </a:bodyPr>
          <a:lstStyle/>
          <a:p>
            <a:pPr>
              <a:buNone/>
            </a:pPr>
            <a:r>
              <a:rPr lang="en-US" sz="6400" dirty="0" smtClean="0"/>
              <a:t>        </a:t>
            </a:r>
            <a:r>
              <a:rPr lang="en-US" sz="6400" b="1" dirty="0" smtClean="0"/>
              <a:t>W</a:t>
            </a:r>
            <a:r>
              <a:rPr lang="en-US" sz="6400" b="1" dirty="0" smtClean="0">
                <a:cs typeface="Times New Roman" pitchFamily="18" charset="0"/>
              </a:rPr>
              <a:t>hile advance countries are doing embryonic identification and cloning, our beloved Philippines have not even improve on Artificial Insemination </a:t>
            </a:r>
            <a:r>
              <a:rPr lang="en-US" sz="6400" b="1" dirty="0" smtClean="0"/>
              <a:t>and manual pregnancy diagnosis.  Our average daily gain for grass-fed steers has remained at 700-1,000 grams, while developed countries will not be happy if they gain 2-3 kilos a day.</a:t>
            </a:r>
          </a:p>
          <a:p>
            <a:pPr>
              <a:buNone/>
            </a:pPr>
            <a:r>
              <a:rPr lang="en-US" sz="6400" b="1" dirty="0"/>
              <a:t> </a:t>
            </a:r>
          </a:p>
          <a:p>
            <a:pPr>
              <a:buNone/>
            </a:pPr>
            <a:r>
              <a:rPr lang="en-US" sz="6400" b="1" dirty="0" smtClean="0"/>
              <a:t>        Also</a:t>
            </a:r>
            <a:r>
              <a:rPr lang="en-US" sz="6400" b="1" dirty="0"/>
              <a:t>, the decrease in commercial farm operations might have been triggered by a bad financial climate</a:t>
            </a:r>
            <a:r>
              <a:rPr lang="en-US" sz="6400" b="1" dirty="0" smtClean="0"/>
              <a:t>:</a:t>
            </a:r>
          </a:p>
          <a:p>
            <a:pPr lvl="1">
              <a:buFont typeface="Arial" pitchFamily="34" charset="0"/>
              <a:buChar char="•"/>
            </a:pPr>
            <a:r>
              <a:rPr lang="en-US" sz="6400" b="1" dirty="0"/>
              <a:t> </a:t>
            </a:r>
            <a:r>
              <a:rPr lang="en-US" sz="6400" b="1" dirty="0" smtClean="0"/>
              <a:t>             Lack of credit and high interest rates</a:t>
            </a:r>
            <a:endParaRPr lang="en-US" sz="6400" b="1" dirty="0"/>
          </a:p>
          <a:p>
            <a:pPr lvl="1">
              <a:buFont typeface="Arial" pitchFamily="34" charset="0"/>
              <a:buChar char="•"/>
            </a:pPr>
            <a:r>
              <a:rPr lang="en-US" sz="6400" b="1" dirty="0" smtClean="0"/>
              <a:t>              High </a:t>
            </a:r>
            <a:r>
              <a:rPr lang="en-US" sz="6400" b="1" dirty="0"/>
              <a:t>investment and inputs costs</a:t>
            </a:r>
          </a:p>
          <a:p>
            <a:pPr lvl="1">
              <a:buFont typeface="Arial" pitchFamily="34" charset="0"/>
              <a:buChar char="•"/>
            </a:pPr>
            <a:r>
              <a:rPr lang="en-US" sz="6400" b="1" dirty="0" smtClean="0"/>
              <a:t>              Long </a:t>
            </a:r>
            <a:r>
              <a:rPr lang="en-US" sz="6400" b="1" dirty="0"/>
              <a:t>and low return on investment</a:t>
            </a:r>
          </a:p>
          <a:p>
            <a:pPr>
              <a:buNone/>
            </a:pPr>
            <a:endParaRPr lang="en-US" sz="6400" b="1" dirty="0"/>
          </a:p>
          <a:p>
            <a:pPr>
              <a:buNone/>
            </a:pPr>
            <a:r>
              <a:rPr lang="en-US" sz="6400" b="1" dirty="0" smtClean="0"/>
              <a:t>        As </a:t>
            </a:r>
            <a:r>
              <a:rPr lang="en-US" sz="6400" b="1" dirty="0"/>
              <a:t>mitigating measures, the Department of Agriculture in coordination with the Federation of Cattle Raisers Associations of the Philippines did the following:</a:t>
            </a:r>
          </a:p>
          <a:p>
            <a:pPr>
              <a:buNone/>
            </a:pPr>
            <a:r>
              <a:rPr lang="en-US" sz="6400" b="1" dirty="0"/>
              <a:t> </a:t>
            </a:r>
          </a:p>
          <a:p>
            <a:pPr marL="914400" lvl="1" indent="-514350">
              <a:buFont typeface="+mj-lt"/>
              <a:buAutoNum type="arabicPeriod"/>
            </a:pPr>
            <a:r>
              <a:rPr lang="en-US" sz="6400" b="1" dirty="0"/>
              <a:t> Through the PL 480, several boatloads of breeding stocks were  </a:t>
            </a:r>
          </a:p>
          <a:p>
            <a:pPr>
              <a:buNone/>
            </a:pPr>
            <a:r>
              <a:rPr lang="en-US" sz="6400" b="1" dirty="0"/>
              <a:t> </a:t>
            </a:r>
            <a:r>
              <a:rPr lang="en-US" sz="6400" b="1" dirty="0" smtClean="0"/>
              <a:t>                       </a:t>
            </a:r>
            <a:r>
              <a:rPr lang="en-US" sz="6400" b="1" dirty="0"/>
              <a:t>imported   from USA.  Bulls and Heifers were then dispersed to </a:t>
            </a:r>
          </a:p>
          <a:p>
            <a:pPr>
              <a:buNone/>
            </a:pPr>
            <a:r>
              <a:rPr lang="en-US" sz="6400" b="1" dirty="0"/>
              <a:t>  </a:t>
            </a:r>
            <a:r>
              <a:rPr lang="en-US" sz="6400" b="1" dirty="0" smtClean="0"/>
              <a:t>                     qualified </a:t>
            </a:r>
            <a:r>
              <a:rPr lang="en-US" sz="6400" b="1" dirty="0"/>
              <a:t>private beef cattle operators and government stock farms</a:t>
            </a:r>
            <a:r>
              <a:rPr lang="en-US" sz="6400" b="1" dirty="0" smtClean="0"/>
              <a:t>.</a:t>
            </a:r>
          </a:p>
          <a:p>
            <a:pPr>
              <a:buNone/>
            </a:pPr>
            <a:endParaRPr lang="en-US" sz="6400" b="1" dirty="0"/>
          </a:p>
          <a:p>
            <a:pPr lvl="0">
              <a:buNone/>
            </a:pPr>
            <a:r>
              <a:rPr lang="en-US" sz="6400" b="1" dirty="0" smtClean="0"/>
              <a:t>	 2.          </a:t>
            </a:r>
            <a:r>
              <a:rPr lang="en-US" sz="6400" b="1" dirty="0"/>
              <a:t>Creation of National Task Force for Beef Cattle Development.  The</a:t>
            </a:r>
          </a:p>
          <a:p>
            <a:pPr>
              <a:buNone/>
            </a:pPr>
            <a:r>
              <a:rPr lang="en-US" sz="6400" b="1" dirty="0"/>
              <a:t>  </a:t>
            </a:r>
            <a:r>
              <a:rPr lang="en-US" sz="6400" b="1" dirty="0" smtClean="0"/>
              <a:t>                     output   </a:t>
            </a:r>
            <a:r>
              <a:rPr lang="en-US" sz="6400" b="1" dirty="0"/>
              <a:t>of this taskforce is the Cattle Industry Road Map of 2004</a:t>
            </a:r>
            <a:r>
              <a:rPr lang="en-US" sz="6400" b="1" dirty="0" smtClean="0"/>
              <a:t>.</a:t>
            </a:r>
          </a:p>
          <a:p>
            <a:pPr lvl="0">
              <a:buNone/>
            </a:pPr>
            <a:r>
              <a:rPr lang="en-US" sz="6400" b="1" dirty="0" smtClean="0"/>
              <a:t>      </a:t>
            </a:r>
          </a:p>
          <a:p>
            <a:pPr lvl="0">
              <a:buNone/>
            </a:pPr>
            <a:r>
              <a:rPr lang="en-US" sz="6400" b="1" dirty="0" smtClean="0"/>
              <a:t>        3.	 The </a:t>
            </a:r>
            <a:r>
              <a:rPr lang="en-US" sz="6400" b="1" dirty="0"/>
              <a:t>first program implemented in “ Herd Build-up Strategy” is the </a:t>
            </a:r>
          </a:p>
          <a:p>
            <a:pPr>
              <a:buNone/>
            </a:pPr>
            <a:r>
              <a:rPr lang="en-US" sz="6400" b="1" dirty="0"/>
              <a:t>  </a:t>
            </a:r>
            <a:r>
              <a:rPr lang="en-US" sz="6400" b="1" dirty="0" smtClean="0"/>
              <a:t>                   Genetic </a:t>
            </a:r>
            <a:r>
              <a:rPr lang="en-US" sz="6400" b="1" dirty="0"/>
              <a:t>Improvement  Program.  This is being administered by DA.</a:t>
            </a:r>
          </a:p>
          <a:p>
            <a:pPr>
              <a:buNone/>
            </a:pPr>
            <a:r>
              <a:rPr lang="en-US" sz="6400" b="1" dirty="0"/>
              <a:t> </a:t>
            </a:r>
          </a:p>
          <a:p>
            <a:pPr>
              <a:buNone/>
            </a:pPr>
            <a:endParaRPr lang="en-US" sz="6400" b="1" dirty="0"/>
          </a:p>
          <a:p>
            <a:pPr>
              <a:buNone/>
            </a:pPr>
            <a:r>
              <a:rPr lang="en-US" sz="6400" b="1" dirty="0"/>
              <a:t> </a:t>
            </a:r>
          </a:p>
          <a:p>
            <a:endParaRPr lang="en-US" sz="4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endParaRPr lang="en-US" dirty="0"/>
          </a:p>
        </p:txBody>
      </p:sp>
      <p:sp>
        <p:nvSpPr>
          <p:cNvPr id="3" name="Content Placeholder 2"/>
          <p:cNvSpPr>
            <a:spLocks noGrp="1"/>
          </p:cNvSpPr>
          <p:nvPr>
            <p:ph idx="1"/>
          </p:nvPr>
        </p:nvSpPr>
        <p:spPr>
          <a:xfrm>
            <a:off x="457200" y="990600"/>
            <a:ext cx="8229600" cy="4525963"/>
          </a:xfrm>
        </p:spPr>
        <p:txBody>
          <a:bodyPr/>
          <a:lstStyle/>
          <a:p>
            <a:endParaRPr lang="en-US" dirty="0"/>
          </a:p>
        </p:txBody>
      </p:sp>
      <p:sp>
        <p:nvSpPr>
          <p:cNvPr id="4" name="Rectangle 3"/>
          <p:cNvSpPr/>
          <p:nvPr/>
        </p:nvSpPr>
        <p:spPr>
          <a:xfrm>
            <a:off x="762000" y="1676400"/>
            <a:ext cx="7620000" cy="3817918"/>
          </a:xfrm>
          <a:prstGeom prst="rect">
            <a:avLst/>
          </a:prstGeom>
        </p:spPr>
        <p:txBody>
          <a:bodyPr wrap="square">
            <a:spAutoFit/>
          </a:bodyPr>
          <a:lstStyle/>
          <a:p>
            <a:pPr>
              <a:buNone/>
            </a:pPr>
            <a:r>
              <a:rPr lang="en-US" b="1" dirty="0" smtClean="0"/>
              <a:t>III.	Pastureland:</a:t>
            </a:r>
            <a:endParaRPr lang="en-US" dirty="0" smtClean="0"/>
          </a:p>
          <a:p>
            <a:pPr>
              <a:buNone/>
            </a:pPr>
            <a:r>
              <a:rPr lang="en-US" dirty="0" smtClean="0"/>
              <a:t>      Although our country has over 7,000 islands, the total land area is only 30 million hectares.   In the 1960s, close to 50% was classified as forestland of the public domain.</a:t>
            </a:r>
          </a:p>
          <a:p>
            <a:pPr>
              <a:buNone/>
            </a:pPr>
            <a:r>
              <a:rPr lang="en-US" dirty="0" smtClean="0"/>
              <a:t> </a:t>
            </a:r>
          </a:p>
          <a:p>
            <a:pPr>
              <a:buNone/>
            </a:pPr>
            <a:r>
              <a:rPr lang="en-US" dirty="0" smtClean="0"/>
              <a:t>     By 1970, 4.28% or 1,285,000 hectares were under pasture lease agreements held by 4,617 individuals and   corporations  (Table No.4 )  A) &amp; B).   The scenario and fate of our pasture lands would coincide with that of the commercial cattle operations.  By the year 2010, pastureland decreased to only 115,450 hectares or  a 91.01% decline. Pasture leaseholders declined by 91.3% or only 400 holders and total area devoted to cattle grazing dropped to only 0.40%.</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lstStyle/>
          <a:p>
            <a:endParaRPr lang="en-US" dirty="0"/>
          </a:p>
        </p:txBody>
      </p:sp>
      <p:graphicFrame>
        <p:nvGraphicFramePr>
          <p:cNvPr id="4" name="Content Placeholder 3"/>
          <p:cNvGraphicFramePr>
            <a:graphicFrameLocks noGrp="1"/>
          </p:cNvGraphicFramePr>
          <p:nvPr>
            <p:ph idx="1"/>
          </p:nvPr>
        </p:nvGraphicFramePr>
        <p:xfrm>
          <a:off x="609600" y="1295400"/>
          <a:ext cx="7848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784</Words>
  <Application>Microsoft Office PowerPoint</Application>
  <PresentationFormat>On-screen Show (4:3)</PresentationFormat>
  <Paragraphs>335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THE BEEF CATTLE INDUSTRY – VISION 2020 </vt:lpstr>
      <vt:lpstr>II.  Commercial Cattle Operation :   </vt:lpstr>
      <vt:lpstr>Table 1. Total Cattle Population : Philippines   </vt:lpstr>
      <vt:lpstr>Table No.2 Cattle Inventory :  Commercial </vt:lpstr>
      <vt:lpstr>Slide 5</vt:lpstr>
      <vt:lpstr>Table 3</vt:lpstr>
      <vt:lpstr>Slide 7</vt:lpstr>
      <vt:lpstr>Slide 8</vt:lpstr>
      <vt:lpstr>Slide 9</vt:lpstr>
      <vt:lpstr>Slide 10</vt:lpstr>
      <vt:lpstr> Table No.5 shows our existing leases by region. </vt:lpstr>
      <vt:lpstr> </vt:lpstr>
      <vt:lpstr>IV. Backyard Cattle Raising:   </vt:lpstr>
      <vt:lpstr>Slide 14</vt:lpstr>
      <vt:lpstr>Slide 15</vt:lpstr>
      <vt:lpstr>Slide 16</vt:lpstr>
      <vt:lpstr>Slide 17</vt:lpstr>
      <vt:lpstr>Slide 18</vt:lpstr>
      <vt:lpstr>Slide 19</vt:lpstr>
      <vt:lpstr>V. Summary: </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BEEF CATTLE INDUSTRY – VISION 2020 </dc:title>
  <dc:creator>user</dc:creator>
  <cp:lastModifiedBy>Montemayor</cp:lastModifiedBy>
  <cp:revision>43</cp:revision>
  <dcterms:created xsi:type="dcterms:W3CDTF">2013-01-29T00:50:17Z</dcterms:created>
  <dcterms:modified xsi:type="dcterms:W3CDTF">2013-02-02T03:04:20Z</dcterms:modified>
</cp:coreProperties>
</file>